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45469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45469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1828434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45469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45469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3656868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45469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4571085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45469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5485302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45469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45469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445469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445469"/>
        </a:fontRef>
        <a:srgbClr val="445469"/>
      </a:tcTxStyle>
      <a:tcStyle>
        <a:tcBdr>
          <a:left>
            <a:ln w="12700" cap="flat">
              <a:solidFill>
                <a:srgbClr val="7FB34C"/>
              </a:solidFill>
              <a:prstDash val="solid"/>
              <a:round/>
            </a:ln>
          </a:left>
          <a:right>
            <a:ln w="12700" cap="flat">
              <a:solidFill>
                <a:srgbClr val="7FB34C"/>
              </a:solidFill>
              <a:prstDash val="solid"/>
              <a:round/>
            </a:ln>
          </a:right>
          <a:top>
            <a:ln w="12700" cap="flat">
              <a:solidFill>
                <a:srgbClr val="7FB34C"/>
              </a:solidFill>
              <a:prstDash val="solid"/>
              <a:round/>
            </a:ln>
          </a:top>
          <a:bottom>
            <a:ln w="12700" cap="flat">
              <a:solidFill>
                <a:srgbClr val="7FB34C"/>
              </a:solidFill>
              <a:prstDash val="solid"/>
              <a:round/>
            </a:ln>
          </a:bottom>
          <a:insideH>
            <a:ln w="12700" cap="flat">
              <a:solidFill>
                <a:srgbClr val="7FB34C"/>
              </a:solidFill>
              <a:prstDash val="solid"/>
              <a:round/>
            </a:ln>
          </a:insideH>
          <a:insideV>
            <a:ln w="12700" cap="flat">
              <a:solidFill>
                <a:srgbClr val="7FB34C"/>
              </a:solidFill>
              <a:prstDash val="solid"/>
              <a:round/>
            </a:ln>
          </a:insideV>
        </a:tcBdr>
        <a:fill>
          <a:solidFill>
            <a:srgbClr val="ECF2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445469"/>
        </a:fontRef>
        <a:srgbClr val="445469"/>
      </a:tcTxStyle>
      <a:tcStyle>
        <a:tcBdr>
          <a:left>
            <a:ln w="12700" cap="flat">
              <a:solidFill>
                <a:srgbClr val="7FB34C"/>
              </a:solidFill>
              <a:prstDash val="solid"/>
              <a:round/>
            </a:ln>
          </a:left>
          <a:right>
            <a:ln w="12700" cap="flat">
              <a:solidFill>
                <a:srgbClr val="7FB34C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CF2E8"/>
          </a:solidFill>
        </a:fill>
      </a:tcStyle>
    </a:firstCol>
    <a:lastRow>
      <a:tcTxStyle b="on" i="off">
        <a:fontRef idx="minor">
          <a:srgbClr val="445469"/>
        </a:fontRef>
        <a:srgbClr val="44546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7FB34C"/>
              </a:solidFill>
              <a:prstDash val="solid"/>
              <a:round/>
            </a:ln>
          </a:top>
          <a:bottom>
            <a:ln w="12700" cap="flat">
              <a:solidFill>
                <a:srgbClr val="7FB34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FB34C"/>
              </a:solidFill>
              <a:prstDash val="solid"/>
              <a:round/>
            </a:ln>
          </a:top>
          <a:bottom>
            <a:ln w="12700" cap="flat">
              <a:solidFill>
                <a:srgbClr val="7FB34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FB34C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-1116" y="-120"/>
      </p:cViewPr>
      <p:guideLst>
        <p:guide orient="horz" pos="432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5353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"/>
          <p:cNvSpPr/>
          <p:nvPr/>
        </p:nvSpPr>
        <p:spPr>
          <a:xfrm>
            <a:off x="17148216" y="679936"/>
            <a:ext cx="693391" cy="576073"/>
          </a:xfrm>
          <a:prstGeom prst="rect">
            <a:avLst/>
          </a:prstGeom>
          <a:solidFill>
            <a:srgbClr val="3891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9" name="矩形"/>
          <p:cNvSpPr/>
          <p:nvPr/>
        </p:nvSpPr>
        <p:spPr>
          <a:xfrm>
            <a:off x="17148216" y="1198787"/>
            <a:ext cx="693391" cy="175065"/>
          </a:xfrm>
          <a:prstGeom prst="rect">
            <a:avLst/>
          </a:prstGeom>
          <a:solidFill>
            <a:srgbClr val="14497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144977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20" name="顺丰科技基础研发管理部"/>
          <p:cNvSpPr txBox="1"/>
          <p:nvPr/>
        </p:nvSpPr>
        <p:spPr>
          <a:xfrm>
            <a:off x="15065636" y="12880140"/>
            <a:ext cx="25273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r">
              <a:defRPr sz="1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顺丰科技基础研发管理部</a:t>
            </a:r>
          </a:p>
        </p:txBody>
      </p:sp>
      <p:sp>
        <p:nvSpPr>
          <p:cNvPr id="21" name="接入微服务框架"/>
          <p:cNvSpPr txBox="1"/>
          <p:nvPr/>
        </p:nvSpPr>
        <p:spPr>
          <a:xfrm>
            <a:off x="1219352" y="12834421"/>
            <a:ext cx="2742039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接入微服务框架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60634" y="747193"/>
            <a:ext cx="459241" cy="454669"/>
          </a:xfrm>
          <a:prstGeom prst="rect">
            <a:avLst/>
          </a:prstGeom>
        </p:spPr>
        <p:txBody>
          <a:bodyPr wrap="none" lIns="68583" tIns="68583" rIns="68583" bIns="68583" anchor="t"/>
          <a:lstStyle>
            <a:lvl1pPr algn="ctr">
              <a:defRPr sz="21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"/>
          <p:cNvSpPr/>
          <p:nvPr/>
        </p:nvSpPr>
        <p:spPr>
          <a:xfrm>
            <a:off x="17148216" y="679936"/>
            <a:ext cx="693391" cy="576073"/>
          </a:xfrm>
          <a:prstGeom prst="rect">
            <a:avLst/>
          </a:prstGeom>
          <a:solidFill>
            <a:srgbClr val="3891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30" name="矩形"/>
          <p:cNvSpPr/>
          <p:nvPr/>
        </p:nvSpPr>
        <p:spPr>
          <a:xfrm>
            <a:off x="17148216" y="1198787"/>
            <a:ext cx="693391" cy="175065"/>
          </a:xfrm>
          <a:prstGeom prst="rect">
            <a:avLst/>
          </a:prstGeom>
          <a:solidFill>
            <a:srgbClr val="14497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144977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60634" y="747193"/>
            <a:ext cx="459241" cy="454669"/>
          </a:xfrm>
          <a:prstGeom prst="rect">
            <a:avLst/>
          </a:prstGeom>
        </p:spPr>
        <p:txBody>
          <a:bodyPr wrap="none" lIns="68583" tIns="68583" rIns="68583" bIns="68583" anchor="t"/>
          <a:lstStyle>
            <a:lvl1pPr algn="ctr">
              <a:defRPr sz="21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" name="顺丰科技基础研发管理部"/>
          <p:cNvSpPr txBox="1"/>
          <p:nvPr/>
        </p:nvSpPr>
        <p:spPr>
          <a:xfrm>
            <a:off x="15065636" y="12880140"/>
            <a:ext cx="25273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r">
              <a:defRPr sz="1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顺丰科技基础研发管理部</a:t>
            </a:r>
          </a:p>
        </p:txBody>
      </p:sp>
      <p:sp>
        <p:nvSpPr>
          <p:cNvPr id="33" name="接入微服务框架"/>
          <p:cNvSpPr txBox="1"/>
          <p:nvPr/>
        </p:nvSpPr>
        <p:spPr>
          <a:xfrm>
            <a:off x="1219352" y="12834421"/>
            <a:ext cx="2742039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接入微服务框架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"/>
          <p:cNvSpPr/>
          <p:nvPr/>
        </p:nvSpPr>
        <p:spPr>
          <a:xfrm>
            <a:off x="17148216" y="679936"/>
            <a:ext cx="693391" cy="576073"/>
          </a:xfrm>
          <a:prstGeom prst="rect">
            <a:avLst/>
          </a:prstGeom>
          <a:solidFill>
            <a:srgbClr val="3891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1" name="矩形"/>
          <p:cNvSpPr/>
          <p:nvPr/>
        </p:nvSpPr>
        <p:spPr>
          <a:xfrm>
            <a:off x="17148216" y="1198787"/>
            <a:ext cx="693391" cy="175065"/>
          </a:xfrm>
          <a:prstGeom prst="rect">
            <a:avLst/>
          </a:prstGeom>
          <a:solidFill>
            <a:srgbClr val="14497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144977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2" name="顺丰科技基础研发管理部"/>
          <p:cNvSpPr txBox="1"/>
          <p:nvPr/>
        </p:nvSpPr>
        <p:spPr>
          <a:xfrm>
            <a:off x="14506836" y="12896510"/>
            <a:ext cx="252730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r">
              <a:defRPr sz="1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顺丰科技基础研发管理部</a:t>
            </a:r>
          </a:p>
        </p:txBody>
      </p:sp>
      <p:sp>
        <p:nvSpPr>
          <p:cNvPr id="43" name="接入微服务框架"/>
          <p:cNvSpPr txBox="1"/>
          <p:nvPr/>
        </p:nvSpPr>
        <p:spPr>
          <a:xfrm>
            <a:off x="1219352" y="12834421"/>
            <a:ext cx="2742039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接入微服务框架</a:t>
            </a:r>
          </a:p>
        </p:txBody>
      </p:sp>
      <p:sp>
        <p:nvSpPr>
          <p:cNvPr id="4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60634" y="747193"/>
            <a:ext cx="459241" cy="454669"/>
          </a:xfrm>
          <a:prstGeom prst="rect">
            <a:avLst/>
          </a:prstGeom>
        </p:spPr>
        <p:txBody>
          <a:bodyPr wrap="none" lIns="68583" tIns="68583" rIns="68583" bIns="68583" anchor="t"/>
          <a:lstStyle>
            <a:lvl1pPr algn="ctr">
              <a:defRPr sz="21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B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14400" y="184149"/>
            <a:ext cx="16459200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14400" y="3200400"/>
            <a:ext cx="164592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2pPr>
              <a:buChar char="–"/>
            </a:lvl2pPr>
            <a:lvl4pPr>
              <a:buChar char="–"/>
            </a:lvl4pPr>
            <a:lvl5pPr>
              <a:buChar char="»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839200" y="12220247"/>
            <a:ext cx="4267200" cy="24830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ctr" defTabSz="3429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445469"/>
          </a:solidFill>
          <a:uFillTx/>
          <a:latin typeface="Lato Regular"/>
          <a:ea typeface="Lato Regular"/>
          <a:cs typeface="Lato Regular"/>
          <a:sym typeface="Lato Regular"/>
        </a:defRPr>
      </a:lvl1pPr>
      <a:lvl2pPr marL="0" marR="0" indent="228600" algn="ctr" defTabSz="3429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445469"/>
          </a:solidFill>
          <a:uFillTx/>
          <a:latin typeface="Lato Regular"/>
          <a:ea typeface="Lato Regular"/>
          <a:cs typeface="Lato Regular"/>
          <a:sym typeface="Lato Regular"/>
        </a:defRPr>
      </a:lvl2pPr>
      <a:lvl3pPr marL="0" marR="0" indent="457200" algn="ctr" defTabSz="3429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445469"/>
          </a:solidFill>
          <a:uFillTx/>
          <a:latin typeface="Lato Regular"/>
          <a:ea typeface="Lato Regular"/>
          <a:cs typeface="Lato Regular"/>
          <a:sym typeface="Lato Regular"/>
        </a:defRPr>
      </a:lvl3pPr>
      <a:lvl4pPr marL="0" marR="0" indent="685800" algn="ctr" defTabSz="3429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445469"/>
          </a:solidFill>
          <a:uFillTx/>
          <a:latin typeface="Lato Regular"/>
          <a:ea typeface="Lato Regular"/>
          <a:cs typeface="Lato Regular"/>
          <a:sym typeface="Lato Regular"/>
        </a:defRPr>
      </a:lvl4pPr>
      <a:lvl5pPr marL="0" marR="0" indent="914400" algn="ctr" defTabSz="3429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445469"/>
          </a:solidFill>
          <a:uFillTx/>
          <a:latin typeface="Lato Regular"/>
          <a:ea typeface="Lato Regular"/>
          <a:cs typeface="Lato Regular"/>
          <a:sym typeface="Lato Regular"/>
        </a:defRPr>
      </a:lvl5pPr>
      <a:lvl6pPr marL="0" marR="0" indent="1143000" algn="ctr" defTabSz="3429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445469"/>
          </a:solidFill>
          <a:uFillTx/>
          <a:latin typeface="Lato Regular"/>
          <a:ea typeface="Lato Regular"/>
          <a:cs typeface="Lato Regular"/>
          <a:sym typeface="Lato Regular"/>
        </a:defRPr>
      </a:lvl6pPr>
      <a:lvl7pPr marL="0" marR="0" indent="1371600" algn="ctr" defTabSz="3429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445469"/>
          </a:solidFill>
          <a:uFillTx/>
          <a:latin typeface="Lato Regular"/>
          <a:ea typeface="Lato Regular"/>
          <a:cs typeface="Lato Regular"/>
          <a:sym typeface="Lato Regular"/>
        </a:defRPr>
      </a:lvl7pPr>
      <a:lvl8pPr marL="0" marR="0" indent="1600200" algn="ctr" defTabSz="3429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445469"/>
          </a:solidFill>
          <a:uFillTx/>
          <a:latin typeface="Lato Regular"/>
          <a:ea typeface="Lato Regular"/>
          <a:cs typeface="Lato Regular"/>
          <a:sym typeface="Lato Regular"/>
        </a:defRPr>
      </a:lvl8pPr>
      <a:lvl9pPr marL="0" marR="0" indent="1828800" algn="ctr" defTabSz="34299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445469"/>
          </a:solidFill>
          <a:uFillTx/>
          <a:latin typeface="Lato Regular"/>
          <a:ea typeface="Lato Regular"/>
          <a:cs typeface="Lato Regular"/>
          <a:sym typeface="Lato Regular"/>
        </a:defRPr>
      </a:lvl9pPr>
    </p:titleStyle>
    <p:bodyStyle>
      <a:lvl1pPr marL="257243" marR="0" indent="-257243" algn="l" defTabSz="342991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445469"/>
          </a:solidFill>
          <a:uFillTx/>
          <a:latin typeface="Lato Regular"/>
          <a:ea typeface="Lato Regular"/>
          <a:cs typeface="Lato Regular"/>
          <a:sym typeface="Lato Regular"/>
        </a:defRPr>
      </a:lvl1pPr>
      <a:lvl2pPr marL="587985" marR="0" indent="-244994" algn="l" defTabSz="342991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445469"/>
          </a:solidFill>
          <a:uFillTx/>
          <a:latin typeface="Lato Regular"/>
          <a:ea typeface="Lato Regular"/>
          <a:cs typeface="Lato Regular"/>
          <a:sym typeface="Lato Regular"/>
        </a:defRPr>
      </a:lvl2pPr>
      <a:lvl3pPr marL="914644" marR="0" indent="-228661" algn="l" defTabSz="342991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445469"/>
          </a:solidFill>
          <a:uFillTx/>
          <a:latin typeface="Lato Regular"/>
          <a:ea typeface="Lato Regular"/>
          <a:cs typeface="Lato Regular"/>
          <a:sym typeface="Lato Regular"/>
        </a:defRPr>
      </a:lvl3pPr>
      <a:lvl4pPr marL="1303367" marR="0" indent="-274393" algn="l" defTabSz="342991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445469"/>
          </a:solidFill>
          <a:uFillTx/>
          <a:latin typeface="Lato Regular"/>
          <a:ea typeface="Lato Regular"/>
          <a:cs typeface="Lato Regular"/>
          <a:sym typeface="Lato Regular"/>
        </a:defRPr>
      </a:lvl4pPr>
      <a:lvl5pPr marL="1646358" marR="0" indent="-274393" algn="l" defTabSz="342991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445469"/>
          </a:solidFill>
          <a:uFillTx/>
          <a:latin typeface="Lato Regular"/>
          <a:ea typeface="Lato Regular"/>
          <a:cs typeface="Lato Regular"/>
          <a:sym typeface="Lato Regular"/>
        </a:defRPr>
      </a:lvl5pPr>
      <a:lvl6pPr marL="1989350" marR="0" indent="-274393" algn="l" defTabSz="342991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445469"/>
          </a:solidFill>
          <a:uFillTx/>
          <a:latin typeface="Lato Regular"/>
          <a:ea typeface="Lato Regular"/>
          <a:cs typeface="Lato Regular"/>
          <a:sym typeface="Lato Regular"/>
        </a:defRPr>
      </a:lvl6pPr>
      <a:lvl7pPr marL="2332342" marR="0" indent="-274393" algn="l" defTabSz="342991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445469"/>
          </a:solidFill>
          <a:uFillTx/>
          <a:latin typeface="Lato Regular"/>
          <a:ea typeface="Lato Regular"/>
          <a:cs typeface="Lato Regular"/>
          <a:sym typeface="Lato Regular"/>
        </a:defRPr>
      </a:lvl7pPr>
      <a:lvl8pPr marL="2675333" marR="0" indent="-274393" algn="l" defTabSz="342991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445469"/>
          </a:solidFill>
          <a:uFillTx/>
          <a:latin typeface="Lato Regular"/>
          <a:ea typeface="Lato Regular"/>
          <a:cs typeface="Lato Regular"/>
          <a:sym typeface="Lato Regular"/>
        </a:defRPr>
      </a:lvl8pPr>
      <a:lvl9pPr marL="3018325" marR="0" indent="-274393" algn="l" defTabSz="342991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445469"/>
          </a:solidFill>
          <a:uFillTx/>
          <a:latin typeface="Lato Regular"/>
          <a:ea typeface="Lato Regular"/>
          <a:cs typeface="Lato Regular"/>
          <a:sym typeface="Lato Regular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2286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572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6858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9144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1430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3716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6002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sgs-int-apigw.intsit.sfdc.com.cn:1080/gateway/manager/serverlist" TargetMode="Externa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ubbo.io" TargetMode="External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://sfpp.sf-express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让我们轻松、愉悦地进行微服务开发"/>
          <p:cNvSpPr txBox="1"/>
          <p:nvPr/>
        </p:nvSpPr>
        <p:spPr>
          <a:xfrm>
            <a:off x="5819295" y="7518578"/>
            <a:ext cx="4443061" cy="531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81580" tIns="81580" rIns="81580" bIns="81580">
            <a:spAutoFit/>
          </a:bodyPr>
          <a:lstStyle>
            <a:lvl1pPr algn="r" defTabSz="1087636">
              <a:lnSpc>
                <a:spcPct val="120000"/>
              </a:lnSpc>
              <a:spcBef>
                <a:spcPts val="500"/>
              </a:spcBef>
              <a:defRPr sz="21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让我们轻松、愉悦地进行微服务开发</a:t>
            </a:r>
          </a:p>
        </p:txBody>
      </p:sp>
      <p:sp>
        <p:nvSpPr>
          <p:cNvPr id="54" name="接入微服务框架"/>
          <p:cNvSpPr txBox="1"/>
          <p:nvPr/>
        </p:nvSpPr>
        <p:spPr>
          <a:xfrm>
            <a:off x="5740234" y="5705314"/>
            <a:ext cx="8615685" cy="1986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91" tIns="34291" rIns="34291" bIns="34291">
            <a:spAutoFit/>
          </a:bodyPr>
          <a:lstStyle>
            <a:lvl1pPr>
              <a:defRPr sz="9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接入微服务框架</a:t>
            </a:r>
          </a:p>
        </p:txBody>
      </p:sp>
      <p:sp>
        <p:nvSpPr>
          <p:cNvPr id="55" name="形状"/>
          <p:cNvSpPr/>
          <p:nvPr/>
        </p:nvSpPr>
        <p:spPr>
          <a:xfrm>
            <a:off x="3743206" y="6130530"/>
            <a:ext cx="1576697" cy="1612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5" h="20507" extrusionOk="0">
                <a:moveTo>
                  <a:pt x="12855" y="13320"/>
                </a:moveTo>
                <a:cubicBezTo>
                  <a:pt x="12855" y="13320"/>
                  <a:pt x="21284" y="7135"/>
                  <a:pt x="20470" y="435"/>
                </a:cubicBezTo>
                <a:lnTo>
                  <a:pt x="20470" y="60"/>
                </a:lnTo>
                <a:cubicBezTo>
                  <a:pt x="20039" y="60"/>
                  <a:pt x="20039" y="60"/>
                  <a:pt x="20039" y="60"/>
                </a:cubicBezTo>
                <a:cubicBezTo>
                  <a:pt x="13286" y="-783"/>
                  <a:pt x="7299" y="7557"/>
                  <a:pt x="7299" y="7557"/>
                </a:cubicBezTo>
                <a:cubicBezTo>
                  <a:pt x="2222" y="6667"/>
                  <a:pt x="2653" y="7932"/>
                  <a:pt x="115" y="13320"/>
                </a:cubicBezTo>
                <a:cubicBezTo>
                  <a:pt x="-316" y="14585"/>
                  <a:pt x="546" y="14585"/>
                  <a:pt x="1360" y="14585"/>
                </a:cubicBezTo>
                <a:cubicBezTo>
                  <a:pt x="2222" y="14164"/>
                  <a:pt x="3899" y="13742"/>
                  <a:pt x="3899" y="13742"/>
                </a:cubicBezTo>
                <a:cubicBezTo>
                  <a:pt x="6916" y="16647"/>
                  <a:pt x="6916" y="16647"/>
                  <a:pt x="6916" y="16647"/>
                </a:cubicBezTo>
                <a:cubicBezTo>
                  <a:pt x="6916" y="16647"/>
                  <a:pt x="6437" y="18287"/>
                  <a:pt x="6054" y="19130"/>
                </a:cubicBezTo>
                <a:cubicBezTo>
                  <a:pt x="5623" y="19974"/>
                  <a:pt x="6054" y="20817"/>
                  <a:pt x="6916" y="20395"/>
                </a:cubicBezTo>
                <a:cubicBezTo>
                  <a:pt x="12424" y="17865"/>
                  <a:pt x="13669" y="18287"/>
                  <a:pt x="12855" y="13320"/>
                </a:cubicBezTo>
                <a:close/>
                <a:moveTo>
                  <a:pt x="14100" y="6245"/>
                </a:moveTo>
                <a:cubicBezTo>
                  <a:pt x="13286" y="5449"/>
                  <a:pt x="13286" y="4605"/>
                  <a:pt x="14100" y="3762"/>
                </a:cubicBezTo>
                <a:cubicBezTo>
                  <a:pt x="14962" y="2965"/>
                  <a:pt x="16207" y="2965"/>
                  <a:pt x="16638" y="3762"/>
                </a:cubicBezTo>
                <a:cubicBezTo>
                  <a:pt x="17500" y="4605"/>
                  <a:pt x="17500" y="5449"/>
                  <a:pt x="16638" y="6245"/>
                </a:cubicBezTo>
                <a:cubicBezTo>
                  <a:pt x="16207" y="7135"/>
                  <a:pt x="14962" y="7135"/>
                  <a:pt x="14100" y="6245"/>
                </a:cubicBezTo>
                <a:close/>
              </a:path>
            </a:pathLst>
          </a:custGeom>
          <a:solidFill>
            <a:srgbClr val="7FB34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56" name="顺丰科技基础研发管理部    于沛"/>
          <p:cNvSpPr txBox="1"/>
          <p:nvPr/>
        </p:nvSpPr>
        <p:spPr>
          <a:xfrm>
            <a:off x="5734050" y="9353550"/>
            <a:ext cx="647134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顺丰科技基础研发管理部    于沛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324" name="acas-login时序图.jpg" descr="acas-login时序图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850" y="0"/>
            <a:ext cx="17979651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60634" y="747193"/>
            <a:ext cx="459241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27" name="AUTH登录"/>
          <p:cNvSpPr txBox="1"/>
          <p:nvPr/>
        </p:nvSpPr>
        <p:spPr>
          <a:xfrm>
            <a:off x="6819983" y="2082300"/>
            <a:ext cx="4652824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AUTH登录</a:t>
            </a:r>
          </a:p>
        </p:txBody>
      </p:sp>
      <p:sp>
        <p:nvSpPr>
          <p:cNvPr id="328" name="接入微服务框架"/>
          <p:cNvSpPr txBox="1"/>
          <p:nvPr/>
        </p:nvSpPr>
        <p:spPr>
          <a:xfrm>
            <a:off x="7519483" y="2926119"/>
            <a:ext cx="3263374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21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接入微服务框架</a:t>
            </a:r>
          </a:p>
        </p:txBody>
      </p:sp>
      <p:grpSp>
        <p:nvGrpSpPr>
          <p:cNvPr id="332" name="成组"/>
          <p:cNvGrpSpPr/>
          <p:nvPr/>
        </p:nvGrpSpPr>
        <p:grpSpPr>
          <a:xfrm>
            <a:off x="8846343" y="3417446"/>
            <a:ext cx="600075" cy="142913"/>
            <a:chOff x="0" y="0"/>
            <a:chExt cx="600074" cy="142912"/>
          </a:xfrm>
        </p:grpSpPr>
        <p:sp>
          <p:nvSpPr>
            <p:cNvPr id="329" name="圆形"/>
            <p:cNvSpPr/>
            <p:nvPr/>
          </p:nvSpPr>
          <p:spPr>
            <a:xfrm>
              <a:off x="-1" y="-1"/>
              <a:ext cx="142876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330" name="圆形"/>
            <p:cNvSpPr/>
            <p:nvPr/>
          </p:nvSpPr>
          <p:spPr>
            <a:xfrm>
              <a:off x="2286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331" name="圆形"/>
            <p:cNvSpPr/>
            <p:nvPr/>
          </p:nvSpPr>
          <p:spPr>
            <a:xfrm>
              <a:off x="4572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  <p:sp>
        <p:nvSpPr>
          <p:cNvPr id="333" name="详情参见SFPP：模板工程 - 微服务后台模板工程"/>
          <p:cNvSpPr txBox="1"/>
          <p:nvPr/>
        </p:nvSpPr>
        <p:spPr>
          <a:xfrm>
            <a:off x="1365250" y="11633988"/>
            <a:ext cx="53747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详情参见SFPP：模板工程 - 微服务后台模板工程</a:t>
            </a:r>
          </a:p>
        </p:txBody>
      </p:sp>
      <p:pic>
        <p:nvPicPr>
          <p:cNvPr id="334" name="auth-login时序图.jpg" descr="auth-login时序图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9986" y="4279905"/>
            <a:ext cx="11313060" cy="6411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337" name="auth-login时序图.jpg" descr="auth-login时序图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5643"/>
            <a:ext cx="18288000" cy="1036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形状"/>
          <p:cNvSpPr/>
          <p:nvPr/>
        </p:nvSpPr>
        <p:spPr>
          <a:xfrm>
            <a:off x="10202303" y="1028256"/>
            <a:ext cx="11677273" cy="11680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3976"/>
                </a:moveTo>
                <a:cubicBezTo>
                  <a:pt x="21600" y="14294"/>
                  <a:pt x="21282" y="14612"/>
                  <a:pt x="21282" y="14612"/>
                </a:cubicBezTo>
                <a:cubicBezTo>
                  <a:pt x="11118" y="21282"/>
                  <a:pt x="11118" y="21282"/>
                  <a:pt x="11118" y="21282"/>
                </a:cubicBezTo>
                <a:cubicBezTo>
                  <a:pt x="11118" y="21600"/>
                  <a:pt x="10800" y="21600"/>
                  <a:pt x="10800" y="21600"/>
                </a:cubicBezTo>
                <a:cubicBezTo>
                  <a:pt x="10482" y="21600"/>
                  <a:pt x="10482" y="21600"/>
                  <a:pt x="10165" y="21282"/>
                </a:cubicBezTo>
                <a:cubicBezTo>
                  <a:pt x="318" y="14612"/>
                  <a:pt x="318" y="14612"/>
                  <a:pt x="318" y="14612"/>
                </a:cubicBezTo>
                <a:cubicBezTo>
                  <a:pt x="0" y="14612"/>
                  <a:pt x="0" y="14294"/>
                  <a:pt x="0" y="13976"/>
                </a:cubicBezTo>
                <a:cubicBezTo>
                  <a:pt x="0" y="7306"/>
                  <a:pt x="0" y="7306"/>
                  <a:pt x="0" y="7306"/>
                </a:cubicBezTo>
                <a:cubicBezTo>
                  <a:pt x="0" y="6988"/>
                  <a:pt x="0" y="6671"/>
                  <a:pt x="318" y="6671"/>
                </a:cubicBezTo>
                <a:cubicBezTo>
                  <a:pt x="10165" y="0"/>
                  <a:pt x="10165" y="0"/>
                  <a:pt x="10165" y="0"/>
                </a:cubicBezTo>
                <a:cubicBezTo>
                  <a:pt x="10482" y="0"/>
                  <a:pt x="10482" y="0"/>
                  <a:pt x="10800" y="0"/>
                </a:cubicBezTo>
                <a:cubicBezTo>
                  <a:pt x="10800" y="0"/>
                  <a:pt x="11118" y="0"/>
                  <a:pt x="11118" y="0"/>
                </a:cubicBezTo>
                <a:cubicBezTo>
                  <a:pt x="21282" y="6671"/>
                  <a:pt x="21282" y="6671"/>
                  <a:pt x="21282" y="6671"/>
                </a:cubicBezTo>
                <a:cubicBezTo>
                  <a:pt x="21282" y="6671"/>
                  <a:pt x="21600" y="6988"/>
                  <a:pt x="21600" y="7306"/>
                </a:cubicBezTo>
                <a:lnTo>
                  <a:pt x="21600" y="13976"/>
                </a:lnTo>
                <a:close/>
                <a:moveTo>
                  <a:pt x="4129" y="10800"/>
                </a:moveTo>
                <a:cubicBezTo>
                  <a:pt x="1906" y="9212"/>
                  <a:pt x="1906" y="9212"/>
                  <a:pt x="1906" y="9212"/>
                </a:cubicBezTo>
                <a:cubicBezTo>
                  <a:pt x="1906" y="12388"/>
                  <a:pt x="1906" y="12388"/>
                  <a:pt x="1906" y="12388"/>
                </a:cubicBezTo>
                <a:lnTo>
                  <a:pt x="4129" y="10800"/>
                </a:lnTo>
                <a:close/>
                <a:moveTo>
                  <a:pt x="9847" y="6988"/>
                </a:moveTo>
                <a:cubicBezTo>
                  <a:pt x="9847" y="2541"/>
                  <a:pt x="9847" y="2541"/>
                  <a:pt x="9847" y="2541"/>
                </a:cubicBezTo>
                <a:cubicBezTo>
                  <a:pt x="2541" y="7306"/>
                  <a:pt x="2541" y="7306"/>
                  <a:pt x="2541" y="7306"/>
                </a:cubicBezTo>
                <a:cubicBezTo>
                  <a:pt x="5718" y="9529"/>
                  <a:pt x="5718" y="9529"/>
                  <a:pt x="5718" y="9529"/>
                </a:cubicBezTo>
                <a:lnTo>
                  <a:pt x="9847" y="6988"/>
                </a:lnTo>
                <a:close/>
                <a:moveTo>
                  <a:pt x="9847" y="18741"/>
                </a:moveTo>
                <a:cubicBezTo>
                  <a:pt x="9847" y="14612"/>
                  <a:pt x="9847" y="14612"/>
                  <a:pt x="9847" y="14612"/>
                </a:cubicBezTo>
                <a:cubicBezTo>
                  <a:pt x="5718" y="11753"/>
                  <a:pt x="5718" y="11753"/>
                  <a:pt x="5718" y="11753"/>
                </a:cubicBezTo>
                <a:cubicBezTo>
                  <a:pt x="2541" y="13976"/>
                  <a:pt x="2541" y="13976"/>
                  <a:pt x="2541" y="13976"/>
                </a:cubicBezTo>
                <a:lnTo>
                  <a:pt x="9847" y="18741"/>
                </a:lnTo>
                <a:close/>
                <a:moveTo>
                  <a:pt x="13976" y="10800"/>
                </a:moveTo>
                <a:cubicBezTo>
                  <a:pt x="10800" y="8576"/>
                  <a:pt x="10800" y="8576"/>
                  <a:pt x="10800" y="8576"/>
                </a:cubicBezTo>
                <a:cubicBezTo>
                  <a:pt x="7306" y="10800"/>
                  <a:pt x="7306" y="10800"/>
                  <a:pt x="7306" y="10800"/>
                </a:cubicBezTo>
                <a:cubicBezTo>
                  <a:pt x="10800" y="13024"/>
                  <a:pt x="10800" y="13024"/>
                  <a:pt x="10800" y="13024"/>
                </a:cubicBezTo>
                <a:lnTo>
                  <a:pt x="13976" y="10800"/>
                </a:lnTo>
                <a:close/>
                <a:moveTo>
                  <a:pt x="19059" y="7306"/>
                </a:moveTo>
                <a:cubicBezTo>
                  <a:pt x="11753" y="2541"/>
                  <a:pt x="11753" y="2541"/>
                  <a:pt x="11753" y="2541"/>
                </a:cubicBezTo>
                <a:cubicBezTo>
                  <a:pt x="11753" y="6988"/>
                  <a:pt x="11753" y="6988"/>
                  <a:pt x="11753" y="6988"/>
                </a:cubicBezTo>
                <a:cubicBezTo>
                  <a:pt x="15565" y="9529"/>
                  <a:pt x="15565" y="9529"/>
                  <a:pt x="15565" y="9529"/>
                </a:cubicBezTo>
                <a:lnTo>
                  <a:pt x="19059" y="7306"/>
                </a:lnTo>
                <a:close/>
                <a:moveTo>
                  <a:pt x="19059" y="13976"/>
                </a:moveTo>
                <a:cubicBezTo>
                  <a:pt x="15565" y="11753"/>
                  <a:pt x="15565" y="11753"/>
                  <a:pt x="15565" y="11753"/>
                </a:cubicBezTo>
                <a:cubicBezTo>
                  <a:pt x="11753" y="14612"/>
                  <a:pt x="11753" y="14612"/>
                  <a:pt x="11753" y="14612"/>
                </a:cubicBezTo>
                <a:cubicBezTo>
                  <a:pt x="11753" y="18741"/>
                  <a:pt x="11753" y="18741"/>
                  <a:pt x="11753" y="18741"/>
                </a:cubicBezTo>
                <a:lnTo>
                  <a:pt x="19059" y="13976"/>
                </a:lnTo>
                <a:close/>
                <a:moveTo>
                  <a:pt x="19694" y="12388"/>
                </a:moveTo>
                <a:cubicBezTo>
                  <a:pt x="19694" y="9212"/>
                  <a:pt x="19694" y="9212"/>
                  <a:pt x="19694" y="9212"/>
                </a:cubicBezTo>
                <a:cubicBezTo>
                  <a:pt x="17471" y="10800"/>
                  <a:pt x="17471" y="10800"/>
                  <a:pt x="17471" y="10800"/>
                </a:cubicBezTo>
                <a:lnTo>
                  <a:pt x="19694" y="12388"/>
                </a:lnTo>
                <a:close/>
              </a:path>
            </a:pathLst>
          </a:custGeom>
          <a:solidFill>
            <a:srgbClr val="FFFFFF">
              <a:alpha val="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r"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340" name="让我们轻松、愉悦地进行微服务开发"/>
          <p:cNvSpPr txBox="1"/>
          <p:nvPr/>
        </p:nvSpPr>
        <p:spPr>
          <a:xfrm>
            <a:off x="6913272" y="7735207"/>
            <a:ext cx="4443061" cy="531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81580" tIns="81580" rIns="81580" bIns="81580">
            <a:spAutoFit/>
          </a:bodyPr>
          <a:lstStyle>
            <a:lvl1pPr algn="ctr" defTabSz="1087636">
              <a:lnSpc>
                <a:spcPct val="120000"/>
              </a:lnSpc>
              <a:spcBef>
                <a:spcPts val="500"/>
              </a:spcBef>
              <a:defRPr sz="21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让我们轻松、愉悦地进行微服务开发</a:t>
            </a:r>
          </a:p>
        </p:txBody>
      </p:sp>
      <p:sp>
        <p:nvSpPr>
          <p:cNvPr id="341" name="服务注册与发现"/>
          <p:cNvSpPr txBox="1"/>
          <p:nvPr/>
        </p:nvSpPr>
        <p:spPr>
          <a:xfrm>
            <a:off x="3771746" y="5972745"/>
            <a:ext cx="10749285" cy="2202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91" tIns="34291" rIns="34291" bIns="34291">
            <a:spAutoFit/>
          </a:bodyPr>
          <a:lstStyle>
            <a:lvl1pPr algn="ctr">
              <a:defRPr sz="1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服务注册与发现</a:t>
            </a:r>
          </a:p>
        </p:txBody>
      </p:sp>
      <p:grpSp>
        <p:nvGrpSpPr>
          <p:cNvPr id="344" name="成组"/>
          <p:cNvGrpSpPr/>
          <p:nvPr/>
        </p:nvGrpSpPr>
        <p:grpSpPr>
          <a:xfrm>
            <a:off x="8086860" y="4465025"/>
            <a:ext cx="2145583" cy="1423407"/>
            <a:chOff x="0" y="0"/>
            <a:chExt cx="2145582" cy="1423406"/>
          </a:xfrm>
        </p:grpSpPr>
        <p:sp>
          <p:nvSpPr>
            <p:cNvPr id="342" name="形状"/>
            <p:cNvSpPr/>
            <p:nvPr/>
          </p:nvSpPr>
          <p:spPr>
            <a:xfrm>
              <a:off x="0" y="654192"/>
              <a:ext cx="407642" cy="704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0" y="0"/>
                  </a:moveTo>
                  <a:cubicBezTo>
                    <a:pt x="3370" y="0"/>
                    <a:pt x="3370" y="0"/>
                    <a:pt x="3370" y="0"/>
                  </a:cubicBezTo>
                  <a:cubicBezTo>
                    <a:pt x="1302" y="0"/>
                    <a:pt x="0" y="797"/>
                    <a:pt x="0" y="1948"/>
                  </a:cubicBezTo>
                  <a:cubicBezTo>
                    <a:pt x="0" y="19210"/>
                    <a:pt x="0" y="19210"/>
                    <a:pt x="0" y="19210"/>
                  </a:cubicBezTo>
                  <a:cubicBezTo>
                    <a:pt x="0" y="20361"/>
                    <a:pt x="1302" y="21600"/>
                    <a:pt x="3370" y="21600"/>
                  </a:cubicBezTo>
                  <a:cubicBezTo>
                    <a:pt x="18230" y="21600"/>
                    <a:pt x="18230" y="21600"/>
                    <a:pt x="18230" y="21600"/>
                  </a:cubicBezTo>
                  <a:cubicBezTo>
                    <a:pt x="20298" y="21600"/>
                    <a:pt x="21600" y="20361"/>
                    <a:pt x="21600" y="19210"/>
                  </a:cubicBezTo>
                  <a:cubicBezTo>
                    <a:pt x="21600" y="1948"/>
                    <a:pt x="21600" y="1948"/>
                    <a:pt x="21600" y="1948"/>
                  </a:cubicBezTo>
                  <a:cubicBezTo>
                    <a:pt x="21600" y="797"/>
                    <a:pt x="20298" y="0"/>
                    <a:pt x="18230" y="0"/>
                  </a:cubicBezTo>
                  <a:close/>
                  <a:moveTo>
                    <a:pt x="10800" y="20361"/>
                  </a:moveTo>
                  <a:cubicBezTo>
                    <a:pt x="9421" y="20361"/>
                    <a:pt x="8119" y="19962"/>
                    <a:pt x="8119" y="19608"/>
                  </a:cubicBezTo>
                  <a:cubicBezTo>
                    <a:pt x="8119" y="18811"/>
                    <a:pt x="9421" y="18413"/>
                    <a:pt x="10800" y="18413"/>
                  </a:cubicBezTo>
                  <a:cubicBezTo>
                    <a:pt x="12179" y="18413"/>
                    <a:pt x="13481" y="18811"/>
                    <a:pt x="13481" y="19608"/>
                  </a:cubicBezTo>
                  <a:cubicBezTo>
                    <a:pt x="13481" y="19962"/>
                    <a:pt x="12179" y="20361"/>
                    <a:pt x="10800" y="20361"/>
                  </a:cubicBezTo>
                  <a:close/>
                  <a:moveTo>
                    <a:pt x="18919" y="17262"/>
                  </a:moveTo>
                  <a:cubicBezTo>
                    <a:pt x="2681" y="17262"/>
                    <a:pt x="2681" y="17262"/>
                    <a:pt x="2681" y="17262"/>
                  </a:cubicBezTo>
                  <a:cubicBezTo>
                    <a:pt x="2681" y="2744"/>
                    <a:pt x="2681" y="2744"/>
                    <a:pt x="2681" y="2744"/>
                  </a:cubicBezTo>
                  <a:cubicBezTo>
                    <a:pt x="18919" y="2744"/>
                    <a:pt x="18919" y="2744"/>
                    <a:pt x="18919" y="2744"/>
                  </a:cubicBezTo>
                  <a:lnTo>
                    <a:pt x="18919" y="17262"/>
                  </a:lnTo>
                  <a:close/>
                </a:path>
              </a:pathLst>
            </a:custGeom>
            <a:solidFill>
              <a:srgbClr val="389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343" name="形状"/>
            <p:cNvSpPr/>
            <p:nvPr/>
          </p:nvSpPr>
          <p:spPr>
            <a:xfrm>
              <a:off x="513821" y="0"/>
              <a:ext cx="1631762" cy="142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48" y="0"/>
                  </a:moveTo>
                  <a:cubicBezTo>
                    <a:pt x="2308" y="0"/>
                    <a:pt x="2308" y="0"/>
                    <a:pt x="2308" y="0"/>
                  </a:cubicBezTo>
                  <a:cubicBezTo>
                    <a:pt x="1132" y="0"/>
                    <a:pt x="0" y="846"/>
                    <a:pt x="0" y="2190"/>
                  </a:cubicBezTo>
                  <a:cubicBezTo>
                    <a:pt x="0" y="15876"/>
                    <a:pt x="0" y="15876"/>
                    <a:pt x="0" y="15876"/>
                  </a:cubicBezTo>
                  <a:cubicBezTo>
                    <a:pt x="0" y="17171"/>
                    <a:pt x="740" y="18514"/>
                    <a:pt x="1916" y="18962"/>
                  </a:cubicBezTo>
                  <a:cubicBezTo>
                    <a:pt x="6968" y="19858"/>
                    <a:pt x="6968" y="19858"/>
                    <a:pt x="6968" y="19858"/>
                  </a:cubicBezTo>
                  <a:cubicBezTo>
                    <a:pt x="6968" y="19858"/>
                    <a:pt x="2700" y="21600"/>
                    <a:pt x="5356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8900" y="21600"/>
                    <a:pt x="14632" y="19858"/>
                    <a:pt x="14632" y="19858"/>
                  </a:cubicBezTo>
                  <a:cubicBezTo>
                    <a:pt x="19640" y="18962"/>
                    <a:pt x="19640" y="18962"/>
                    <a:pt x="19640" y="18962"/>
                  </a:cubicBezTo>
                  <a:cubicBezTo>
                    <a:pt x="20860" y="18514"/>
                    <a:pt x="21600" y="17171"/>
                    <a:pt x="21600" y="15876"/>
                  </a:cubicBezTo>
                  <a:cubicBezTo>
                    <a:pt x="21600" y="2190"/>
                    <a:pt x="21600" y="2190"/>
                    <a:pt x="21600" y="2190"/>
                  </a:cubicBezTo>
                  <a:cubicBezTo>
                    <a:pt x="21600" y="846"/>
                    <a:pt x="20468" y="0"/>
                    <a:pt x="19248" y="0"/>
                  </a:cubicBezTo>
                  <a:close/>
                  <a:moveTo>
                    <a:pt x="19248" y="15876"/>
                  </a:moveTo>
                  <a:cubicBezTo>
                    <a:pt x="2308" y="15876"/>
                    <a:pt x="2308" y="15876"/>
                    <a:pt x="2308" y="15876"/>
                  </a:cubicBezTo>
                  <a:cubicBezTo>
                    <a:pt x="2308" y="2190"/>
                    <a:pt x="2308" y="2190"/>
                    <a:pt x="2308" y="2190"/>
                  </a:cubicBezTo>
                  <a:cubicBezTo>
                    <a:pt x="19248" y="2190"/>
                    <a:pt x="19248" y="2190"/>
                    <a:pt x="19248" y="2190"/>
                  </a:cubicBezTo>
                  <a:lnTo>
                    <a:pt x="19248" y="15876"/>
                  </a:lnTo>
                  <a:close/>
                </a:path>
              </a:pathLst>
            </a:custGeom>
            <a:solidFill>
              <a:srgbClr val="389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60634" y="747193"/>
            <a:ext cx="459241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47" name="Rest服务注册与发现"/>
          <p:cNvSpPr txBox="1"/>
          <p:nvPr/>
        </p:nvSpPr>
        <p:spPr>
          <a:xfrm>
            <a:off x="6049316" y="2082300"/>
            <a:ext cx="6194159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Rest服务注册与发现</a:t>
            </a:r>
          </a:p>
        </p:txBody>
      </p:sp>
      <p:sp>
        <p:nvSpPr>
          <p:cNvPr id="348" name="接入微服务框架"/>
          <p:cNvSpPr txBox="1"/>
          <p:nvPr/>
        </p:nvSpPr>
        <p:spPr>
          <a:xfrm>
            <a:off x="7519483" y="2926119"/>
            <a:ext cx="3263374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21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接入微服务框架</a:t>
            </a:r>
          </a:p>
        </p:txBody>
      </p:sp>
      <p:grpSp>
        <p:nvGrpSpPr>
          <p:cNvPr id="351" name="成组"/>
          <p:cNvGrpSpPr/>
          <p:nvPr/>
        </p:nvGrpSpPr>
        <p:grpSpPr>
          <a:xfrm>
            <a:off x="3201854" y="7937764"/>
            <a:ext cx="1617812" cy="1910359"/>
            <a:chOff x="0" y="0"/>
            <a:chExt cx="1617811" cy="1910357"/>
          </a:xfrm>
        </p:grpSpPr>
        <p:sp>
          <p:nvSpPr>
            <p:cNvPr id="349" name="API网关"/>
            <p:cNvSpPr/>
            <p:nvPr/>
          </p:nvSpPr>
          <p:spPr>
            <a:xfrm>
              <a:off x="0" y="0"/>
              <a:ext cx="1617812" cy="1910358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48586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latin typeface="Lato Bold"/>
                  <a:ea typeface="Lato Bold"/>
                  <a:cs typeface="Lato Bold"/>
                  <a:sym typeface="Lato Bold"/>
                </a:defRPr>
              </a:pPr>
              <a:endParaRPr/>
            </a:p>
            <a:p>
              <a:pPr algn="ctr">
                <a:defRPr sz="2400">
                  <a:latin typeface="Lato Bold"/>
                  <a:ea typeface="Lato Bold"/>
                  <a:cs typeface="Lato Bold"/>
                  <a:sym typeface="Lato Bold"/>
                </a:defRPr>
              </a:pPr>
              <a:endParaRPr/>
            </a:p>
            <a:p>
              <a:pPr algn="ctr">
                <a:defRPr sz="2400">
                  <a:latin typeface="Lato Bold"/>
                  <a:ea typeface="Lato Bold"/>
                  <a:cs typeface="Lato Bold"/>
                  <a:sym typeface="Lato Bold"/>
                </a:defRPr>
              </a:pPr>
              <a:r>
                <a:t>API网关</a:t>
              </a:r>
            </a:p>
          </p:txBody>
        </p:sp>
        <p:sp>
          <p:nvSpPr>
            <p:cNvPr id="350" name="形状"/>
            <p:cNvSpPr/>
            <p:nvPr/>
          </p:nvSpPr>
          <p:spPr>
            <a:xfrm>
              <a:off x="444499" y="304774"/>
              <a:ext cx="757500" cy="572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488"/>
                  </a:moveTo>
                  <a:cubicBezTo>
                    <a:pt x="21600" y="21322"/>
                    <a:pt x="21065" y="21600"/>
                    <a:pt x="20530" y="21600"/>
                  </a:cubicBezTo>
                  <a:cubicBezTo>
                    <a:pt x="20262" y="21600"/>
                    <a:pt x="19994" y="21600"/>
                    <a:pt x="19727" y="21600"/>
                  </a:cubicBezTo>
                  <a:cubicBezTo>
                    <a:pt x="14566" y="17391"/>
                    <a:pt x="14566" y="17391"/>
                    <a:pt x="14566" y="17391"/>
                  </a:cubicBezTo>
                  <a:cubicBezTo>
                    <a:pt x="7302" y="21600"/>
                    <a:pt x="7302" y="21600"/>
                    <a:pt x="7302" y="21600"/>
                  </a:cubicBezTo>
                  <a:cubicBezTo>
                    <a:pt x="6996" y="21600"/>
                    <a:pt x="6996" y="21600"/>
                    <a:pt x="6728" y="21600"/>
                  </a:cubicBezTo>
                  <a:cubicBezTo>
                    <a:pt x="6461" y="21600"/>
                    <a:pt x="6193" y="21600"/>
                    <a:pt x="6193" y="21600"/>
                  </a:cubicBezTo>
                  <a:cubicBezTo>
                    <a:pt x="268" y="17113"/>
                    <a:pt x="268" y="17113"/>
                    <a:pt x="268" y="17113"/>
                  </a:cubicBezTo>
                  <a:cubicBezTo>
                    <a:pt x="0" y="16835"/>
                    <a:pt x="0" y="16557"/>
                    <a:pt x="0" y="15962"/>
                  </a:cubicBezTo>
                  <a:cubicBezTo>
                    <a:pt x="0" y="1112"/>
                    <a:pt x="0" y="1112"/>
                    <a:pt x="0" y="1112"/>
                  </a:cubicBezTo>
                  <a:cubicBezTo>
                    <a:pt x="0" y="556"/>
                    <a:pt x="268" y="0"/>
                    <a:pt x="1070" y="0"/>
                  </a:cubicBezTo>
                  <a:cubicBezTo>
                    <a:pt x="1338" y="0"/>
                    <a:pt x="1338" y="0"/>
                    <a:pt x="1606" y="278"/>
                  </a:cubicBezTo>
                  <a:cubicBezTo>
                    <a:pt x="6728" y="4209"/>
                    <a:pt x="6728" y="4209"/>
                    <a:pt x="6728" y="4209"/>
                  </a:cubicBezTo>
                  <a:cubicBezTo>
                    <a:pt x="14298" y="0"/>
                    <a:pt x="14298" y="0"/>
                    <a:pt x="14298" y="0"/>
                  </a:cubicBezTo>
                  <a:lnTo>
                    <a:pt x="14566" y="0"/>
                  </a:lnTo>
                  <a:cubicBezTo>
                    <a:pt x="14872" y="0"/>
                    <a:pt x="15139" y="0"/>
                    <a:pt x="15407" y="278"/>
                  </a:cubicBezTo>
                  <a:cubicBezTo>
                    <a:pt x="21065" y="4765"/>
                    <a:pt x="21065" y="4765"/>
                    <a:pt x="21065" y="4765"/>
                  </a:cubicBezTo>
                  <a:cubicBezTo>
                    <a:pt x="21332" y="5043"/>
                    <a:pt x="21600" y="5321"/>
                    <a:pt x="21600" y="5599"/>
                  </a:cubicBezTo>
                  <a:lnTo>
                    <a:pt x="21600" y="20488"/>
                  </a:lnTo>
                  <a:close/>
                  <a:moveTo>
                    <a:pt x="5658" y="18225"/>
                  </a:moveTo>
                  <a:cubicBezTo>
                    <a:pt x="5658" y="6154"/>
                    <a:pt x="5658" y="6154"/>
                    <a:pt x="5658" y="6154"/>
                  </a:cubicBezTo>
                  <a:cubicBezTo>
                    <a:pt x="2141" y="3335"/>
                    <a:pt x="2141" y="3335"/>
                    <a:pt x="2141" y="3335"/>
                  </a:cubicBezTo>
                  <a:cubicBezTo>
                    <a:pt x="2141" y="15406"/>
                    <a:pt x="2141" y="15406"/>
                    <a:pt x="2141" y="15406"/>
                  </a:cubicBezTo>
                  <a:lnTo>
                    <a:pt x="5658" y="18225"/>
                  </a:lnTo>
                  <a:close/>
                  <a:moveTo>
                    <a:pt x="13495" y="3057"/>
                  </a:moveTo>
                  <a:cubicBezTo>
                    <a:pt x="7837" y="6154"/>
                    <a:pt x="7837" y="6154"/>
                    <a:pt x="7837" y="6154"/>
                  </a:cubicBezTo>
                  <a:cubicBezTo>
                    <a:pt x="7837" y="18781"/>
                    <a:pt x="7837" y="18781"/>
                    <a:pt x="7837" y="18781"/>
                  </a:cubicBezTo>
                  <a:cubicBezTo>
                    <a:pt x="13495" y="15406"/>
                    <a:pt x="13495" y="15406"/>
                    <a:pt x="13495" y="15406"/>
                  </a:cubicBezTo>
                  <a:lnTo>
                    <a:pt x="13495" y="3057"/>
                  </a:lnTo>
                  <a:close/>
                  <a:moveTo>
                    <a:pt x="19459" y="6154"/>
                  </a:moveTo>
                  <a:cubicBezTo>
                    <a:pt x="15674" y="3335"/>
                    <a:pt x="15674" y="3335"/>
                    <a:pt x="15674" y="3335"/>
                  </a:cubicBezTo>
                  <a:cubicBezTo>
                    <a:pt x="15674" y="15406"/>
                    <a:pt x="15674" y="15406"/>
                    <a:pt x="15674" y="15406"/>
                  </a:cubicBezTo>
                  <a:cubicBezTo>
                    <a:pt x="19459" y="18225"/>
                    <a:pt x="19459" y="18225"/>
                    <a:pt x="19459" y="18225"/>
                  </a:cubicBezTo>
                  <a:lnTo>
                    <a:pt x="19459" y="6154"/>
                  </a:lnTo>
                  <a:close/>
                </a:path>
              </a:pathLst>
            </a:custGeom>
            <a:solidFill>
              <a:srgbClr val="48586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  <p:sp>
        <p:nvSpPr>
          <p:cNvPr id="352" name="业务微服务"/>
          <p:cNvSpPr/>
          <p:nvPr/>
        </p:nvSpPr>
        <p:spPr>
          <a:xfrm>
            <a:off x="8392838" y="8122535"/>
            <a:ext cx="1797045" cy="1540669"/>
          </a:xfrm>
          <a:prstGeom prst="rect">
            <a:avLst/>
          </a:prstGeom>
          <a:solidFill>
            <a:srgbClr val="FFFFFF"/>
          </a:solidFill>
          <a:ln w="50800">
            <a:solidFill>
              <a:srgbClr val="E59D46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业务微服务</a:t>
            </a:r>
          </a:p>
        </p:txBody>
      </p:sp>
      <p:sp>
        <p:nvSpPr>
          <p:cNvPr id="353" name="形状"/>
          <p:cNvSpPr/>
          <p:nvPr/>
        </p:nvSpPr>
        <p:spPr>
          <a:xfrm>
            <a:off x="8901707" y="8327535"/>
            <a:ext cx="600075" cy="576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4" y="17539"/>
                </a:moveTo>
                <a:cubicBezTo>
                  <a:pt x="17287" y="17539"/>
                  <a:pt x="17287" y="17539"/>
                  <a:pt x="17287" y="17539"/>
                </a:cubicBezTo>
                <a:cubicBezTo>
                  <a:pt x="17287" y="12471"/>
                  <a:pt x="17287" y="12471"/>
                  <a:pt x="17287" y="12471"/>
                </a:cubicBezTo>
                <a:cubicBezTo>
                  <a:pt x="19551" y="12471"/>
                  <a:pt x="19551" y="12471"/>
                  <a:pt x="19551" y="12471"/>
                </a:cubicBezTo>
                <a:cubicBezTo>
                  <a:pt x="19551" y="2049"/>
                  <a:pt x="19551" y="2049"/>
                  <a:pt x="19551" y="2049"/>
                </a:cubicBezTo>
                <a:cubicBezTo>
                  <a:pt x="7368" y="2049"/>
                  <a:pt x="7368" y="2049"/>
                  <a:pt x="7368" y="2049"/>
                </a:cubicBezTo>
                <a:cubicBezTo>
                  <a:pt x="7368" y="3055"/>
                  <a:pt x="7368" y="3055"/>
                  <a:pt x="7368" y="3055"/>
                </a:cubicBezTo>
                <a:cubicBezTo>
                  <a:pt x="5355" y="3055"/>
                  <a:pt x="5355" y="3055"/>
                  <a:pt x="5355" y="3055"/>
                </a:cubicBezTo>
                <a:cubicBezTo>
                  <a:pt x="5355" y="1042"/>
                  <a:pt x="5355" y="1042"/>
                  <a:pt x="5355" y="1042"/>
                </a:cubicBezTo>
                <a:cubicBezTo>
                  <a:pt x="5355" y="539"/>
                  <a:pt x="5858" y="0"/>
                  <a:pt x="6361" y="0"/>
                </a:cubicBezTo>
                <a:cubicBezTo>
                  <a:pt x="20594" y="0"/>
                  <a:pt x="20594" y="0"/>
                  <a:pt x="20594" y="0"/>
                </a:cubicBezTo>
                <a:cubicBezTo>
                  <a:pt x="21348" y="0"/>
                  <a:pt x="21600" y="539"/>
                  <a:pt x="21600" y="1042"/>
                </a:cubicBezTo>
                <a:cubicBezTo>
                  <a:pt x="21600" y="16532"/>
                  <a:pt x="21600" y="16532"/>
                  <a:pt x="21600" y="16532"/>
                </a:cubicBezTo>
                <a:cubicBezTo>
                  <a:pt x="21600" y="17287"/>
                  <a:pt x="21348" y="17539"/>
                  <a:pt x="20594" y="17539"/>
                </a:cubicBezTo>
                <a:close/>
                <a:moveTo>
                  <a:pt x="16281" y="5103"/>
                </a:moveTo>
                <a:cubicBezTo>
                  <a:pt x="16281" y="20594"/>
                  <a:pt x="16281" y="20594"/>
                  <a:pt x="16281" y="20594"/>
                </a:cubicBezTo>
                <a:cubicBezTo>
                  <a:pt x="16281" y="21348"/>
                  <a:pt x="15778" y="21600"/>
                  <a:pt x="15239" y="21600"/>
                </a:cubicBezTo>
                <a:cubicBezTo>
                  <a:pt x="1042" y="21600"/>
                  <a:pt x="1042" y="21600"/>
                  <a:pt x="1042" y="21600"/>
                </a:cubicBezTo>
                <a:cubicBezTo>
                  <a:pt x="539" y="21600"/>
                  <a:pt x="0" y="21348"/>
                  <a:pt x="0" y="20594"/>
                </a:cubicBezTo>
                <a:cubicBezTo>
                  <a:pt x="0" y="5103"/>
                  <a:pt x="0" y="5103"/>
                  <a:pt x="0" y="5103"/>
                </a:cubicBezTo>
                <a:cubicBezTo>
                  <a:pt x="0" y="4600"/>
                  <a:pt x="539" y="4061"/>
                  <a:pt x="1042" y="4061"/>
                </a:cubicBezTo>
                <a:cubicBezTo>
                  <a:pt x="15239" y="4061"/>
                  <a:pt x="15239" y="4061"/>
                  <a:pt x="15239" y="4061"/>
                </a:cubicBezTo>
                <a:cubicBezTo>
                  <a:pt x="15778" y="4061"/>
                  <a:pt x="16281" y="4600"/>
                  <a:pt x="16281" y="5103"/>
                </a:cubicBezTo>
                <a:close/>
                <a:moveTo>
                  <a:pt x="14232" y="6110"/>
                </a:moveTo>
                <a:cubicBezTo>
                  <a:pt x="2049" y="6110"/>
                  <a:pt x="2049" y="6110"/>
                  <a:pt x="2049" y="6110"/>
                </a:cubicBezTo>
                <a:cubicBezTo>
                  <a:pt x="2049" y="16532"/>
                  <a:pt x="2049" y="16532"/>
                  <a:pt x="2049" y="16532"/>
                </a:cubicBezTo>
                <a:cubicBezTo>
                  <a:pt x="14232" y="16532"/>
                  <a:pt x="14232" y="16532"/>
                  <a:pt x="14232" y="16532"/>
                </a:cubicBezTo>
                <a:lnTo>
                  <a:pt x="14232" y="6110"/>
                </a:lnTo>
                <a:close/>
              </a:path>
            </a:pathLst>
          </a:custGeom>
          <a:solidFill>
            <a:srgbClr val="E59D4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354" name="ZooKeeper集群"/>
          <p:cNvSpPr/>
          <p:nvPr/>
        </p:nvSpPr>
        <p:spPr>
          <a:xfrm>
            <a:off x="7979593" y="4628688"/>
            <a:ext cx="3624214" cy="1073538"/>
          </a:xfrm>
          <a:prstGeom prst="rect">
            <a:avLst/>
          </a:prstGeom>
          <a:solidFill>
            <a:srgbClr val="FFFFFF"/>
          </a:solidFill>
          <a:ln w="50800">
            <a:solidFill>
              <a:srgbClr val="E59D46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 sz="2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                    ZooKeeper集群       </a:t>
            </a:r>
          </a:p>
        </p:txBody>
      </p:sp>
      <p:pic>
        <p:nvPicPr>
          <p:cNvPr id="35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3683" y="4812772"/>
            <a:ext cx="668517" cy="66851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系统网关"/>
          <p:cNvSpPr/>
          <p:nvPr/>
        </p:nvSpPr>
        <p:spPr>
          <a:xfrm>
            <a:off x="12774194" y="7717441"/>
            <a:ext cx="1617813" cy="1910359"/>
          </a:xfrm>
          <a:prstGeom prst="rect">
            <a:avLst/>
          </a:prstGeom>
          <a:solidFill>
            <a:srgbClr val="FFFFFF"/>
          </a:solidFill>
          <a:ln w="50800">
            <a:solidFill>
              <a:srgbClr val="48586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系统网关</a:t>
            </a:r>
          </a:p>
        </p:txBody>
      </p:sp>
      <p:sp>
        <p:nvSpPr>
          <p:cNvPr id="357" name="形状"/>
          <p:cNvSpPr/>
          <p:nvPr/>
        </p:nvSpPr>
        <p:spPr>
          <a:xfrm>
            <a:off x="13218695" y="8022214"/>
            <a:ext cx="757500" cy="572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488"/>
                </a:moveTo>
                <a:cubicBezTo>
                  <a:pt x="21600" y="21322"/>
                  <a:pt x="21065" y="21600"/>
                  <a:pt x="20530" y="21600"/>
                </a:cubicBezTo>
                <a:cubicBezTo>
                  <a:pt x="20262" y="21600"/>
                  <a:pt x="19994" y="21600"/>
                  <a:pt x="19727" y="21600"/>
                </a:cubicBezTo>
                <a:cubicBezTo>
                  <a:pt x="14566" y="17391"/>
                  <a:pt x="14566" y="17391"/>
                  <a:pt x="14566" y="17391"/>
                </a:cubicBezTo>
                <a:cubicBezTo>
                  <a:pt x="7302" y="21600"/>
                  <a:pt x="7302" y="21600"/>
                  <a:pt x="7302" y="21600"/>
                </a:cubicBezTo>
                <a:cubicBezTo>
                  <a:pt x="6996" y="21600"/>
                  <a:pt x="6996" y="21600"/>
                  <a:pt x="6728" y="21600"/>
                </a:cubicBezTo>
                <a:cubicBezTo>
                  <a:pt x="6461" y="21600"/>
                  <a:pt x="6193" y="21600"/>
                  <a:pt x="6193" y="21600"/>
                </a:cubicBezTo>
                <a:cubicBezTo>
                  <a:pt x="268" y="17113"/>
                  <a:pt x="268" y="17113"/>
                  <a:pt x="268" y="17113"/>
                </a:cubicBezTo>
                <a:cubicBezTo>
                  <a:pt x="0" y="16835"/>
                  <a:pt x="0" y="16557"/>
                  <a:pt x="0" y="15962"/>
                </a:cubicBezTo>
                <a:cubicBezTo>
                  <a:pt x="0" y="1112"/>
                  <a:pt x="0" y="1112"/>
                  <a:pt x="0" y="1112"/>
                </a:cubicBezTo>
                <a:cubicBezTo>
                  <a:pt x="0" y="556"/>
                  <a:pt x="268" y="0"/>
                  <a:pt x="1070" y="0"/>
                </a:cubicBezTo>
                <a:cubicBezTo>
                  <a:pt x="1338" y="0"/>
                  <a:pt x="1338" y="0"/>
                  <a:pt x="1606" y="278"/>
                </a:cubicBezTo>
                <a:cubicBezTo>
                  <a:pt x="6728" y="4209"/>
                  <a:pt x="6728" y="4209"/>
                  <a:pt x="6728" y="4209"/>
                </a:cubicBezTo>
                <a:cubicBezTo>
                  <a:pt x="14298" y="0"/>
                  <a:pt x="14298" y="0"/>
                  <a:pt x="14298" y="0"/>
                </a:cubicBezTo>
                <a:lnTo>
                  <a:pt x="14566" y="0"/>
                </a:lnTo>
                <a:cubicBezTo>
                  <a:pt x="14872" y="0"/>
                  <a:pt x="15139" y="0"/>
                  <a:pt x="15407" y="278"/>
                </a:cubicBezTo>
                <a:cubicBezTo>
                  <a:pt x="21065" y="4765"/>
                  <a:pt x="21065" y="4765"/>
                  <a:pt x="21065" y="4765"/>
                </a:cubicBezTo>
                <a:cubicBezTo>
                  <a:pt x="21332" y="5043"/>
                  <a:pt x="21600" y="5321"/>
                  <a:pt x="21600" y="5599"/>
                </a:cubicBezTo>
                <a:lnTo>
                  <a:pt x="21600" y="20488"/>
                </a:lnTo>
                <a:close/>
                <a:moveTo>
                  <a:pt x="5658" y="18225"/>
                </a:moveTo>
                <a:cubicBezTo>
                  <a:pt x="5658" y="6154"/>
                  <a:pt x="5658" y="6154"/>
                  <a:pt x="5658" y="6154"/>
                </a:cubicBezTo>
                <a:cubicBezTo>
                  <a:pt x="2141" y="3335"/>
                  <a:pt x="2141" y="3335"/>
                  <a:pt x="2141" y="3335"/>
                </a:cubicBezTo>
                <a:cubicBezTo>
                  <a:pt x="2141" y="15406"/>
                  <a:pt x="2141" y="15406"/>
                  <a:pt x="2141" y="15406"/>
                </a:cubicBezTo>
                <a:lnTo>
                  <a:pt x="5658" y="18225"/>
                </a:lnTo>
                <a:close/>
                <a:moveTo>
                  <a:pt x="13495" y="3057"/>
                </a:moveTo>
                <a:cubicBezTo>
                  <a:pt x="7837" y="6154"/>
                  <a:pt x="7837" y="6154"/>
                  <a:pt x="7837" y="6154"/>
                </a:cubicBezTo>
                <a:cubicBezTo>
                  <a:pt x="7837" y="18781"/>
                  <a:pt x="7837" y="18781"/>
                  <a:pt x="7837" y="18781"/>
                </a:cubicBezTo>
                <a:cubicBezTo>
                  <a:pt x="13495" y="15406"/>
                  <a:pt x="13495" y="15406"/>
                  <a:pt x="13495" y="15406"/>
                </a:cubicBezTo>
                <a:lnTo>
                  <a:pt x="13495" y="3057"/>
                </a:lnTo>
                <a:close/>
                <a:moveTo>
                  <a:pt x="19459" y="6154"/>
                </a:moveTo>
                <a:cubicBezTo>
                  <a:pt x="15674" y="3335"/>
                  <a:pt x="15674" y="3335"/>
                  <a:pt x="15674" y="3335"/>
                </a:cubicBezTo>
                <a:cubicBezTo>
                  <a:pt x="15674" y="15406"/>
                  <a:pt x="15674" y="15406"/>
                  <a:pt x="15674" y="15406"/>
                </a:cubicBezTo>
                <a:cubicBezTo>
                  <a:pt x="19459" y="18225"/>
                  <a:pt x="19459" y="18225"/>
                  <a:pt x="19459" y="18225"/>
                </a:cubicBezTo>
                <a:lnTo>
                  <a:pt x="19459" y="6154"/>
                </a:lnTo>
                <a:close/>
              </a:path>
            </a:pathLst>
          </a:custGeom>
          <a:solidFill>
            <a:srgbClr val="485868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358" name="线条"/>
          <p:cNvSpPr/>
          <p:nvPr/>
        </p:nvSpPr>
        <p:spPr>
          <a:xfrm>
            <a:off x="4838813" y="8962749"/>
            <a:ext cx="3561518" cy="1"/>
          </a:xfrm>
          <a:prstGeom prst="line">
            <a:avLst/>
          </a:prstGeom>
          <a:ln w="25400">
            <a:solidFill>
              <a:srgbClr val="475467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359" name="HTTP"/>
          <p:cNvSpPr txBox="1"/>
          <p:nvPr/>
        </p:nvSpPr>
        <p:spPr>
          <a:xfrm>
            <a:off x="6069837" y="8500996"/>
            <a:ext cx="600745" cy="34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HTTP</a:t>
            </a:r>
          </a:p>
        </p:txBody>
      </p:sp>
      <p:sp>
        <p:nvSpPr>
          <p:cNvPr id="360" name="线条"/>
          <p:cNvSpPr/>
          <p:nvPr/>
        </p:nvSpPr>
        <p:spPr>
          <a:xfrm flipV="1">
            <a:off x="9278757" y="5738428"/>
            <a:ext cx="1" cy="2338608"/>
          </a:xfrm>
          <a:prstGeom prst="line">
            <a:avLst/>
          </a:prstGeom>
          <a:ln w="25400">
            <a:solidFill>
              <a:srgbClr val="E59D46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361" name="注册…"/>
          <p:cNvSpPr txBox="1"/>
          <p:nvPr/>
        </p:nvSpPr>
        <p:spPr>
          <a:xfrm>
            <a:off x="9406011" y="5848523"/>
            <a:ext cx="4533603" cy="2018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1"/>
            </a:pPr>
            <a:r>
              <a:t>注册</a:t>
            </a:r>
          </a:p>
          <a:p>
            <a:pPr>
              <a:defRPr sz="1800" b="1"/>
            </a:pPr>
            <a:r>
              <a:t>包路径:com.sf.sgs.system.module.service.app</a:t>
            </a:r>
          </a:p>
          <a:p>
            <a:pPr>
              <a:defRPr sz="1800" b="1"/>
            </a:pPr>
            <a:r>
              <a:t>RUI:/system/module</a:t>
            </a:r>
          </a:p>
          <a:p>
            <a:pPr>
              <a:defRPr sz="1800" b="1"/>
            </a:pPr>
            <a:r>
              <a:t>Version:1.0</a:t>
            </a:r>
          </a:p>
          <a:p>
            <a:pPr>
              <a:defRPr sz="1800" b="1"/>
            </a:pPr>
            <a:r>
              <a:t>实例:10.202.60.24:8888</a:t>
            </a:r>
          </a:p>
        </p:txBody>
      </p:sp>
      <p:grpSp>
        <p:nvGrpSpPr>
          <p:cNvPr id="365" name="成组"/>
          <p:cNvGrpSpPr/>
          <p:nvPr/>
        </p:nvGrpSpPr>
        <p:grpSpPr>
          <a:xfrm>
            <a:off x="8846343" y="3417446"/>
            <a:ext cx="600075" cy="142913"/>
            <a:chOff x="0" y="0"/>
            <a:chExt cx="600074" cy="142912"/>
          </a:xfrm>
        </p:grpSpPr>
        <p:sp>
          <p:nvSpPr>
            <p:cNvPr id="362" name="圆形"/>
            <p:cNvSpPr/>
            <p:nvPr/>
          </p:nvSpPr>
          <p:spPr>
            <a:xfrm>
              <a:off x="-1" y="-1"/>
              <a:ext cx="142876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363" name="圆形"/>
            <p:cNvSpPr/>
            <p:nvPr/>
          </p:nvSpPr>
          <p:spPr>
            <a:xfrm>
              <a:off x="2286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364" name="圆形"/>
            <p:cNvSpPr/>
            <p:nvPr/>
          </p:nvSpPr>
          <p:spPr>
            <a:xfrm>
              <a:off x="4572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  <p:sp>
        <p:nvSpPr>
          <p:cNvPr id="366" name="网关微服务"/>
          <p:cNvSpPr/>
          <p:nvPr/>
        </p:nvSpPr>
        <p:spPr>
          <a:xfrm>
            <a:off x="4956577" y="4470558"/>
            <a:ext cx="1981229" cy="1379426"/>
          </a:xfrm>
          <a:prstGeom prst="rect">
            <a:avLst/>
          </a:prstGeom>
          <a:solidFill>
            <a:srgbClr val="FFFFFF"/>
          </a:solidFill>
          <a:ln w="50800">
            <a:solidFill>
              <a:srgbClr val="E59D46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网关微服务</a:t>
            </a:r>
          </a:p>
        </p:txBody>
      </p:sp>
      <p:sp>
        <p:nvSpPr>
          <p:cNvPr id="367" name="形状"/>
          <p:cNvSpPr/>
          <p:nvPr/>
        </p:nvSpPr>
        <p:spPr>
          <a:xfrm>
            <a:off x="5647154" y="4623421"/>
            <a:ext cx="600075" cy="576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4" y="17539"/>
                </a:moveTo>
                <a:cubicBezTo>
                  <a:pt x="17287" y="17539"/>
                  <a:pt x="17287" y="17539"/>
                  <a:pt x="17287" y="17539"/>
                </a:cubicBezTo>
                <a:cubicBezTo>
                  <a:pt x="17287" y="12471"/>
                  <a:pt x="17287" y="12471"/>
                  <a:pt x="17287" y="12471"/>
                </a:cubicBezTo>
                <a:cubicBezTo>
                  <a:pt x="19551" y="12471"/>
                  <a:pt x="19551" y="12471"/>
                  <a:pt x="19551" y="12471"/>
                </a:cubicBezTo>
                <a:cubicBezTo>
                  <a:pt x="19551" y="2049"/>
                  <a:pt x="19551" y="2049"/>
                  <a:pt x="19551" y="2049"/>
                </a:cubicBezTo>
                <a:cubicBezTo>
                  <a:pt x="7368" y="2049"/>
                  <a:pt x="7368" y="2049"/>
                  <a:pt x="7368" y="2049"/>
                </a:cubicBezTo>
                <a:cubicBezTo>
                  <a:pt x="7368" y="3055"/>
                  <a:pt x="7368" y="3055"/>
                  <a:pt x="7368" y="3055"/>
                </a:cubicBezTo>
                <a:cubicBezTo>
                  <a:pt x="5355" y="3055"/>
                  <a:pt x="5355" y="3055"/>
                  <a:pt x="5355" y="3055"/>
                </a:cubicBezTo>
                <a:cubicBezTo>
                  <a:pt x="5355" y="1042"/>
                  <a:pt x="5355" y="1042"/>
                  <a:pt x="5355" y="1042"/>
                </a:cubicBezTo>
                <a:cubicBezTo>
                  <a:pt x="5355" y="539"/>
                  <a:pt x="5858" y="0"/>
                  <a:pt x="6361" y="0"/>
                </a:cubicBezTo>
                <a:cubicBezTo>
                  <a:pt x="20594" y="0"/>
                  <a:pt x="20594" y="0"/>
                  <a:pt x="20594" y="0"/>
                </a:cubicBezTo>
                <a:cubicBezTo>
                  <a:pt x="21348" y="0"/>
                  <a:pt x="21600" y="539"/>
                  <a:pt x="21600" y="1042"/>
                </a:cubicBezTo>
                <a:cubicBezTo>
                  <a:pt x="21600" y="16532"/>
                  <a:pt x="21600" y="16532"/>
                  <a:pt x="21600" y="16532"/>
                </a:cubicBezTo>
                <a:cubicBezTo>
                  <a:pt x="21600" y="17287"/>
                  <a:pt x="21348" y="17539"/>
                  <a:pt x="20594" y="17539"/>
                </a:cubicBezTo>
                <a:close/>
                <a:moveTo>
                  <a:pt x="16281" y="5103"/>
                </a:moveTo>
                <a:cubicBezTo>
                  <a:pt x="16281" y="20594"/>
                  <a:pt x="16281" y="20594"/>
                  <a:pt x="16281" y="20594"/>
                </a:cubicBezTo>
                <a:cubicBezTo>
                  <a:pt x="16281" y="21348"/>
                  <a:pt x="15778" y="21600"/>
                  <a:pt x="15239" y="21600"/>
                </a:cubicBezTo>
                <a:cubicBezTo>
                  <a:pt x="1042" y="21600"/>
                  <a:pt x="1042" y="21600"/>
                  <a:pt x="1042" y="21600"/>
                </a:cubicBezTo>
                <a:cubicBezTo>
                  <a:pt x="539" y="21600"/>
                  <a:pt x="0" y="21348"/>
                  <a:pt x="0" y="20594"/>
                </a:cubicBezTo>
                <a:cubicBezTo>
                  <a:pt x="0" y="5103"/>
                  <a:pt x="0" y="5103"/>
                  <a:pt x="0" y="5103"/>
                </a:cubicBezTo>
                <a:cubicBezTo>
                  <a:pt x="0" y="4600"/>
                  <a:pt x="539" y="4061"/>
                  <a:pt x="1042" y="4061"/>
                </a:cubicBezTo>
                <a:cubicBezTo>
                  <a:pt x="15239" y="4061"/>
                  <a:pt x="15239" y="4061"/>
                  <a:pt x="15239" y="4061"/>
                </a:cubicBezTo>
                <a:cubicBezTo>
                  <a:pt x="15778" y="4061"/>
                  <a:pt x="16281" y="4600"/>
                  <a:pt x="16281" y="5103"/>
                </a:cubicBezTo>
                <a:close/>
                <a:moveTo>
                  <a:pt x="14232" y="6110"/>
                </a:moveTo>
                <a:cubicBezTo>
                  <a:pt x="2049" y="6110"/>
                  <a:pt x="2049" y="6110"/>
                  <a:pt x="2049" y="6110"/>
                </a:cubicBezTo>
                <a:cubicBezTo>
                  <a:pt x="2049" y="16532"/>
                  <a:pt x="2049" y="16532"/>
                  <a:pt x="2049" y="16532"/>
                </a:cubicBezTo>
                <a:cubicBezTo>
                  <a:pt x="14232" y="16532"/>
                  <a:pt x="14232" y="16532"/>
                  <a:pt x="14232" y="16532"/>
                </a:cubicBezTo>
                <a:lnTo>
                  <a:pt x="14232" y="6110"/>
                </a:lnTo>
                <a:close/>
              </a:path>
            </a:pathLst>
          </a:custGeom>
          <a:solidFill>
            <a:srgbClr val="E59D4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368" name="线条"/>
          <p:cNvSpPr/>
          <p:nvPr/>
        </p:nvSpPr>
        <p:spPr>
          <a:xfrm>
            <a:off x="6950018" y="5149810"/>
            <a:ext cx="1036344" cy="1"/>
          </a:xfrm>
          <a:prstGeom prst="line">
            <a:avLst/>
          </a:prstGeom>
          <a:ln w="25400">
            <a:solidFill>
              <a:srgbClr val="E59D46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369" name="同步"/>
          <p:cNvSpPr txBox="1"/>
          <p:nvPr/>
        </p:nvSpPr>
        <p:spPr>
          <a:xfrm>
            <a:off x="7182439" y="4780393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同步</a:t>
            </a:r>
          </a:p>
        </p:txBody>
      </p:sp>
      <p:sp>
        <p:nvSpPr>
          <p:cNvPr id="370" name="线条"/>
          <p:cNvSpPr/>
          <p:nvPr/>
        </p:nvSpPr>
        <p:spPr>
          <a:xfrm flipV="1">
            <a:off x="3991090" y="5902683"/>
            <a:ext cx="1607761" cy="2002335"/>
          </a:xfrm>
          <a:prstGeom prst="line">
            <a:avLst/>
          </a:prstGeom>
          <a:ln w="25400">
            <a:solidFill>
              <a:srgbClr val="475467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371" name="同步：…"/>
          <p:cNvSpPr txBox="1"/>
          <p:nvPr/>
        </p:nvSpPr>
        <p:spPr>
          <a:xfrm>
            <a:off x="2192104" y="5752195"/>
            <a:ext cx="2374335" cy="180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 b="1"/>
            </a:pPr>
            <a:r>
              <a:t>同步：</a:t>
            </a:r>
          </a:p>
          <a:p>
            <a:pPr>
              <a:defRPr sz="1800" b="1"/>
            </a:pPr>
            <a:r>
              <a:t>后台微服务：Serverlist</a:t>
            </a:r>
          </a:p>
          <a:p>
            <a:pPr>
              <a:defRPr sz="1800" b="1"/>
            </a:pPr>
            <a:r>
              <a:t>URL配置：Urllist:</a:t>
            </a:r>
          </a:p>
          <a:p>
            <a:pPr>
              <a:defRPr sz="1800" b="1"/>
            </a:pPr>
            <a:r>
              <a:t>服务器权重：Weight</a:t>
            </a:r>
          </a:p>
        </p:txBody>
      </p:sp>
      <p:cxnSp>
        <p:nvCxnSpPr>
          <p:cNvPr id="372" name="连接线"/>
          <p:cNvCxnSpPr>
            <a:stCxn id="366" idx="0"/>
            <a:endCxn id="356" idx="0"/>
          </p:cNvCxnSpPr>
          <p:nvPr/>
        </p:nvCxnSpPr>
        <p:spPr>
          <a:xfrm>
            <a:off x="5947191" y="5160271"/>
            <a:ext cx="7635910" cy="3512350"/>
          </a:xfrm>
          <a:prstGeom prst="straightConnector1">
            <a:avLst/>
          </a:prstGeom>
          <a:ln w="25400">
            <a:solidFill>
              <a:srgbClr val="4B5866"/>
            </a:solidFill>
            <a:head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73" name="详情参见SFPP：模板工程 - 微服务后台模板工程"/>
          <p:cNvSpPr txBox="1"/>
          <p:nvPr/>
        </p:nvSpPr>
        <p:spPr>
          <a:xfrm>
            <a:off x="1365250" y="11633988"/>
            <a:ext cx="53747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详情参见SFPP：模板工程 - 微服务后台模板工程</a:t>
            </a:r>
          </a:p>
        </p:txBody>
      </p:sp>
      <p:sp>
        <p:nvSpPr>
          <p:cNvPr id="374" name="同步"/>
          <p:cNvSpPr txBox="1"/>
          <p:nvPr/>
        </p:nvSpPr>
        <p:spPr>
          <a:xfrm>
            <a:off x="13797350" y="4816033"/>
            <a:ext cx="936704" cy="698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/>
            </a:lvl1pPr>
          </a:lstStyle>
          <a:p>
            <a:r>
              <a:t>同步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23" presetClass="entr" presetSubtype="16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10" animBg="1" advAuto="0"/>
      <p:bldP spid="359" grpId="9" animBg="1" advAuto="0"/>
      <p:bldP spid="360" grpId="1" animBg="1" advAuto="0"/>
      <p:bldP spid="361" grpId="2" animBg="1" advAuto="0"/>
      <p:bldP spid="368" grpId="4" animBg="1" advAuto="0"/>
      <p:bldP spid="369" grpId="3" animBg="1" advAuto="0"/>
      <p:bldP spid="370" grpId="5" animBg="1" advAuto="0"/>
      <p:bldP spid="371" grpId="6" animBg="1" advAuto="0"/>
      <p:bldP spid="372" grpId="7" animBg="1" advAuto="0"/>
      <p:bldP spid="374" grpId="8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60634" y="747193"/>
            <a:ext cx="459241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77" name="Rest服务注册与发现"/>
          <p:cNvSpPr txBox="1"/>
          <p:nvPr/>
        </p:nvSpPr>
        <p:spPr>
          <a:xfrm>
            <a:off x="6049316" y="2082300"/>
            <a:ext cx="6194159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Rest服务注册与发现</a:t>
            </a:r>
          </a:p>
        </p:txBody>
      </p:sp>
      <p:sp>
        <p:nvSpPr>
          <p:cNvPr id="378" name="接入微服务框架"/>
          <p:cNvSpPr txBox="1"/>
          <p:nvPr/>
        </p:nvSpPr>
        <p:spPr>
          <a:xfrm>
            <a:off x="7519483" y="2926119"/>
            <a:ext cx="3263374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21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接入微服务框架</a:t>
            </a:r>
          </a:p>
        </p:txBody>
      </p:sp>
      <p:grpSp>
        <p:nvGrpSpPr>
          <p:cNvPr id="381" name="成组"/>
          <p:cNvGrpSpPr/>
          <p:nvPr/>
        </p:nvGrpSpPr>
        <p:grpSpPr>
          <a:xfrm>
            <a:off x="3201854" y="7937764"/>
            <a:ext cx="1617812" cy="1910359"/>
            <a:chOff x="0" y="0"/>
            <a:chExt cx="1617811" cy="1910357"/>
          </a:xfrm>
        </p:grpSpPr>
        <p:sp>
          <p:nvSpPr>
            <p:cNvPr id="379" name="API网关"/>
            <p:cNvSpPr/>
            <p:nvPr/>
          </p:nvSpPr>
          <p:spPr>
            <a:xfrm>
              <a:off x="0" y="0"/>
              <a:ext cx="1617812" cy="1910358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48586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latin typeface="Lato Bold"/>
                  <a:ea typeface="Lato Bold"/>
                  <a:cs typeface="Lato Bold"/>
                  <a:sym typeface="Lato Bold"/>
                </a:defRPr>
              </a:pPr>
              <a:endParaRPr/>
            </a:p>
            <a:p>
              <a:pPr algn="ctr">
                <a:defRPr sz="2400">
                  <a:latin typeface="Lato Bold"/>
                  <a:ea typeface="Lato Bold"/>
                  <a:cs typeface="Lato Bold"/>
                  <a:sym typeface="Lato Bold"/>
                </a:defRPr>
              </a:pPr>
              <a:endParaRPr/>
            </a:p>
            <a:p>
              <a:pPr algn="ctr">
                <a:defRPr sz="2400">
                  <a:latin typeface="Lato Bold"/>
                  <a:ea typeface="Lato Bold"/>
                  <a:cs typeface="Lato Bold"/>
                  <a:sym typeface="Lato Bold"/>
                </a:defRPr>
              </a:pPr>
              <a:r>
                <a:t>API网关</a:t>
              </a:r>
            </a:p>
          </p:txBody>
        </p:sp>
        <p:sp>
          <p:nvSpPr>
            <p:cNvPr id="380" name="形状"/>
            <p:cNvSpPr/>
            <p:nvPr/>
          </p:nvSpPr>
          <p:spPr>
            <a:xfrm>
              <a:off x="444499" y="304774"/>
              <a:ext cx="757500" cy="572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488"/>
                  </a:moveTo>
                  <a:cubicBezTo>
                    <a:pt x="21600" y="21322"/>
                    <a:pt x="21065" y="21600"/>
                    <a:pt x="20530" y="21600"/>
                  </a:cubicBezTo>
                  <a:cubicBezTo>
                    <a:pt x="20262" y="21600"/>
                    <a:pt x="19994" y="21600"/>
                    <a:pt x="19727" y="21600"/>
                  </a:cubicBezTo>
                  <a:cubicBezTo>
                    <a:pt x="14566" y="17391"/>
                    <a:pt x="14566" y="17391"/>
                    <a:pt x="14566" y="17391"/>
                  </a:cubicBezTo>
                  <a:cubicBezTo>
                    <a:pt x="7302" y="21600"/>
                    <a:pt x="7302" y="21600"/>
                    <a:pt x="7302" y="21600"/>
                  </a:cubicBezTo>
                  <a:cubicBezTo>
                    <a:pt x="6996" y="21600"/>
                    <a:pt x="6996" y="21600"/>
                    <a:pt x="6728" y="21600"/>
                  </a:cubicBezTo>
                  <a:cubicBezTo>
                    <a:pt x="6461" y="21600"/>
                    <a:pt x="6193" y="21600"/>
                    <a:pt x="6193" y="21600"/>
                  </a:cubicBezTo>
                  <a:cubicBezTo>
                    <a:pt x="268" y="17113"/>
                    <a:pt x="268" y="17113"/>
                    <a:pt x="268" y="17113"/>
                  </a:cubicBezTo>
                  <a:cubicBezTo>
                    <a:pt x="0" y="16835"/>
                    <a:pt x="0" y="16557"/>
                    <a:pt x="0" y="15962"/>
                  </a:cubicBezTo>
                  <a:cubicBezTo>
                    <a:pt x="0" y="1112"/>
                    <a:pt x="0" y="1112"/>
                    <a:pt x="0" y="1112"/>
                  </a:cubicBezTo>
                  <a:cubicBezTo>
                    <a:pt x="0" y="556"/>
                    <a:pt x="268" y="0"/>
                    <a:pt x="1070" y="0"/>
                  </a:cubicBezTo>
                  <a:cubicBezTo>
                    <a:pt x="1338" y="0"/>
                    <a:pt x="1338" y="0"/>
                    <a:pt x="1606" y="278"/>
                  </a:cubicBezTo>
                  <a:cubicBezTo>
                    <a:pt x="6728" y="4209"/>
                    <a:pt x="6728" y="4209"/>
                    <a:pt x="6728" y="4209"/>
                  </a:cubicBezTo>
                  <a:cubicBezTo>
                    <a:pt x="14298" y="0"/>
                    <a:pt x="14298" y="0"/>
                    <a:pt x="14298" y="0"/>
                  </a:cubicBezTo>
                  <a:lnTo>
                    <a:pt x="14566" y="0"/>
                  </a:lnTo>
                  <a:cubicBezTo>
                    <a:pt x="14872" y="0"/>
                    <a:pt x="15139" y="0"/>
                    <a:pt x="15407" y="278"/>
                  </a:cubicBezTo>
                  <a:cubicBezTo>
                    <a:pt x="21065" y="4765"/>
                    <a:pt x="21065" y="4765"/>
                    <a:pt x="21065" y="4765"/>
                  </a:cubicBezTo>
                  <a:cubicBezTo>
                    <a:pt x="21332" y="5043"/>
                    <a:pt x="21600" y="5321"/>
                    <a:pt x="21600" y="5599"/>
                  </a:cubicBezTo>
                  <a:lnTo>
                    <a:pt x="21600" y="20488"/>
                  </a:lnTo>
                  <a:close/>
                  <a:moveTo>
                    <a:pt x="5658" y="18225"/>
                  </a:moveTo>
                  <a:cubicBezTo>
                    <a:pt x="5658" y="6154"/>
                    <a:pt x="5658" y="6154"/>
                    <a:pt x="5658" y="6154"/>
                  </a:cubicBezTo>
                  <a:cubicBezTo>
                    <a:pt x="2141" y="3335"/>
                    <a:pt x="2141" y="3335"/>
                    <a:pt x="2141" y="3335"/>
                  </a:cubicBezTo>
                  <a:cubicBezTo>
                    <a:pt x="2141" y="15406"/>
                    <a:pt x="2141" y="15406"/>
                    <a:pt x="2141" y="15406"/>
                  </a:cubicBezTo>
                  <a:lnTo>
                    <a:pt x="5658" y="18225"/>
                  </a:lnTo>
                  <a:close/>
                  <a:moveTo>
                    <a:pt x="13495" y="3057"/>
                  </a:moveTo>
                  <a:cubicBezTo>
                    <a:pt x="7837" y="6154"/>
                    <a:pt x="7837" y="6154"/>
                    <a:pt x="7837" y="6154"/>
                  </a:cubicBezTo>
                  <a:cubicBezTo>
                    <a:pt x="7837" y="18781"/>
                    <a:pt x="7837" y="18781"/>
                    <a:pt x="7837" y="18781"/>
                  </a:cubicBezTo>
                  <a:cubicBezTo>
                    <a:pt x="13495" y="15406"/>
                    <a:pt x="13495" y="15406"/>
                    <a:pt x="13495" y="15406"/>
                  </a:cubicBezTo>
                  <a:lnTo>
                    <a:pt x="13495" y="3057"/>
                  </a:lnTo>
                  <a:close/>
                  <a:moveTo>
                    <a:pt x="19459" y="6154"/>
                  </a:moveTo>
                  <a:cubicBezTo>
                    <a:pt x="15674" y="3335"/>
                    <a:pt x="15674" y="3335"/>
                    <a:pt x="15674" y="3335"/>
                  </a:cubicBezTo>
                  <a:cubicBezTo>
                    <a:pt x="15674" y="15406"/>
                    <a:pt x="15674" y="15406"/>
                    <a:pt x="15674" y="15406"/>
                  </a:cubicBezTo>
                  <a:cubicBezTo>
                    <a:pt x="19459" y="18225"/>
                    <a:pt x="19459" y="18225"/>
                    <a:pt x="19459" y="18225"/>
                  </a:cubicBezTo>
                  <a:lnTo>
                    <a:pt x="19459" y="6154"/>
                  </a:lnTo>
                  <a:close/>
                </a:path>
              </a:pathLst>
            </a:custGeom>
            <a:solidFill>
              <a:srgbClr val="48586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  <p:sp>
        <p:nvSpPr>
          <p:cNvPr id="382" name="系统网关"/>
          <p:cNvSpPr/>
          <p:nvPr/>
        </p:nvSpPr>
        <p:spPr>
          <a:xfrm>
            <a:off x="6309894" y="7937764"/>
            <a:ext cx="1617813" cy="1910359"/>
          </a:xfrm>
          <a:prstGeom prst="rect">
            <a:avLst/>
          </a:prstGeom>
          <a:solidFill>
            <a:srgbClr val="FFFFFF"/>
          </a:solidFill>
          <a:ln w="50800">
            <a:solidFill>
              <a:srgbClr val="48586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系统网关</a:t>
            </a:r>
          </a:p>
        </p:txBody>
      </p:sp>
      <p:sp>
        <p:nvSpPr>
          <p:cNvPr id="383" name="形状"/>
          <p:cNvSpPr/>
          <p:nvPr/>
        </p:nvSpPr>
        <p:spPr>
          <a:xfrm>
            <a:off x="6754395" y="8242537"/>
            <a:ext cx="757500" cy="572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488"/>
                </a:moveTo>
                <a:cubicBezTo>
                  <a:pt x="21600" y="21322"/>
                  <a:pt x="21065" y="21600"/>
                  <a:pt x="20530" y="21600"/>
                </a:cubicBezTo>
                <a:cubicBezTo>
                  <a:pt x="20262" y="21600"/>
                  <a:pt x="19994" y="21600"/>
                  <a:pt x="19727" y="21600"/>
                </a:cubicBezTo>
                <a:cubicBezTo>
                  <a:pt x="14566" y="17391"/>
                  <a:pt x="14566" y="17391"/>
                  <a:pt x="14566" y="17391"/>
                </a:cubicBezTo>
                <a:cubicBezTo>
                  <a:pt x="7302" y="21600"/>
                  <a:pt x="7302" y="21600"/>
                  <a:pt x="7302" y="21600"/>
                </a:cubicBezTo>
                <a:cubicBezTo>
                  <a:pt x="6996" y="21600"/>
                  <a:pt x="6996" y="21600"/>
                  <a:pt x="6728" y="21600"/>
                </a:cubicBezTo>
                <a:cubicBezTo>
                  <a:pt x="6461" y="21600"/>
                  <a:pt x="6193" y="21600"/>
                  <a:pt x="6193" y="21600"/>
                </a:cubicBezTo>
                <a:cubicBezTo>
                  <a:pt x="268" y="17113"/>
                  <a:pt x="268" y="17113"/>
                  <a:pt x="268" y="17113"/>
                </a:cubicBezTo>
                <a:cubicBezTo>
                  <a:pt x="0" y="16835"/>
                  <a:pt x="0" y="16557"/>
                  <a:pt x="0" y="15962"/>
                </a:cubicBezTo>
                <a:cubicBezTo>
                  <a:pt x="0" y="1112"/>
                  <a:pt x="0" y="1112"/>
                  <a:pt x="0" y="1112"/>
                </a:cubicBezTo>
                <a:cubicBezTo>
                  <a:pt x="0" y="556"/>
                  <a:pt x="268" y="0"/>
                  <a:pt x="1070" y="0"/>
                </a:cubicBezTo>
                <a:cubicBezTo>
                  <a:pt x="1338" y="0"/>
                  <a:pt x="1338" y="0"/>
                  <a:pt x="1606" y="278"/>
                </a:cubicBezTo>
                <a:cubicBezTo>
                  <a:pt x="6728" y="4209"/>
                  <a:pt x="6728" y="4209"/>
                  <a:pt x="6728" y="4209"/>
                </a:cubicBezTo>
                <a:cubicBezTo>
                  <a:pt x="14298" y="0"/>
                  <a:pt x="14298" y="0"/>
                  <a:pt x="14298" y="0"/>
                </a:cubicBezTo>
                <a:lnTo>
                  <a:pt x="14566" y="0"/>
                </a:lnTo>
                <a:cubicBezTo>
                  <a:pt x="14872" y="0"/>
                  <a:pt x="15139" y="0"/>
                  <a:pt x="15407" y="278"/>
                </a:cubicBezTo>
                <a:cubicBezTo>
                  <a:pt x="21065" y="4765"/>
                  <a:pt x="21065" y="4765"/>
                  <a:pt x="21065" y="4765"/>
                </a:cubicBezTo>
                <a:cubicBezTo>
                  <a:pt x="21332" y="5043"/>
                  <a:pt x="21600" y="5321"/>
                  <a:pt x="21600" y="5599"/>
                </a:cubicBezTo>
                <a:lnTo>
                  <a:pt x="21600" y="20488"/>
                </a:lnTo>
                <a:close/>
                <a:moveTo>
                  <a:pt x="5658" y="18225"/>
                </a:moveTo>
                <a:cubicBezTo>
                  <a:pt x="5658" y="6154"/>
                  <a:pt x="5658" y="6154"/>
                  <a:pt x="5658" y="6154"/>
                </a:cubicBezTo>
                <a:cubicBezTo>
                  <a:pt x="2141" y="3335"/>
                  <a:pt x="2141" y="3335"/>
                  <a:pt x="2141" y="3335"/>
                </a:cubicBezTo>
                <a:cubicBezTo>
                  <a:pt x="2141" y="15406"/>
                  <a:pt x="2141" y="15406"/>
                  <a:pt x="2141" y="15406"/>
                </a:cubicBezTo>
                <a:lnTo>
                  <a:pt x="5658" y="18225"/>
                </a:lnTo>
                <a:close/>
                <a:moveTo>
                  <a:pt x="13495" y="3057"/>
                </a:moveTo>
                <a:cubicBezTo>
                  <a:pt x="7837" y="6154"/>
                  <a:pt x="7837" y="6154"/>
                  <a:pt x="7837" y="6154"/>
                </a:cubicBezTo>
                <a:cubicBezTo>
                  <a:pt x="7837" y="18781"/>
                  <a:pt x="7837" y="18781"/>
                  <a:pt x="7837" y="18781"/>
                </a:cubicBezTo>
                <a:cubicBezTo>
                  <a:pt x="13495" y="15406"/>
                  <a:pt x="13495" y="15406"/>
                  <a:pt x="13495" y="15406"/>
                </a:cubicBezTo>
                <a:lnTo>
                  <a:pt x="13495" y="3057"/>
                </a:lnTo>
                <a:close/>
                <a:moveTo>
                  <a:pt x="19459" y="6154"/>
                </a:moveTo>
                <a:cubicBezTo>
                  <a:pt x="15674" y="3335"/>
                  <a:pt x="15674" y="3335"/>
                  <a:pt x="15674" y="3335"/>
                </a:cubicBezTo>
                <a:cubicBezTo>
                  <a:pt x="15674" y="15406"/>
                  <a:pt x="15674" y="15406"/>
                  <a:pt x="15674" y="15406"/>
                </a:cubicBezTo>
                <a:cubicBezTo>
                  <a:pt x="19459" y="18225"/>
                  <a:pt x="19459" y="18225"/>
                  <a:pt x="19459" y="18225"/>
                </a:cubicBezTo>
                <a:lnTo>
                  <a:pt x="19459" y="6154"/>
                </a:lnTo>
                <a:close/>
              </a:path>
            </a:pathLst>
          </a:custGeom>
          <a:solidFill>
            <a:srgbClr val="485868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grpSp>
        <p:nvGrpSpPr>
          <p:cNvPr id="387" name="成组"/>
          <p:cNvGrpSpPr/>
          <p:nvPr/>
        </p:nvGrpSpPr>
        <p:grpSpPr>
          <a:xfrm>
            <a:off x="8846343" y="3417446"/>
            <a:ext cx="600075" cy="142913"/>
            <a:chOff x="0" y="0"/>
            <a:chExt cx="600074" cy="142912"/>
          </a:xfrm>
        </p:grpSpPr>
        <p:sp>
          <p:nvSpPr>
            <p:cNvPr id="384" name="圆形"/>
            <p:cNvSpPr/>
            <p:nvPr/>
          </p:nvSpPr>
          <p:spPr>
            <a:xfrm>
              <a:off x="-1" y="-1"/>
              <a:ext cx="142876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385" name="圆形"/>
            <p:cNvSpPr/>
            <p:nvPr/>
          </p:nvSpPr>
          <p:spPr>
            <a:xfrm>
              <a:off x="2286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386" name="圆形"/>
            <p:cNvSpPr/>
            <p:nvPr/>
          </p:nvSpPr>
          <p:spPr>
            <a:xfrm>
              <a:off x="4572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  <p:sp>
        <p:nvSpPr>
          <p:cNvPr id="388" name="网关微服务"/>
          <p:cNvSpPr/>
          <p:nvPr/>
        </p:nvSpPr>
        <p:spPr>
          <a:xfrm>
            <a:off x="4956577" y="4470558"/>
            <a:ext cx="1981229" cy="1379426"/>
          </a:xfrm>
          <a:prstGeom prst="rect">
            <a:avLst/>
          </a:prstGeom>
          <a:solidFill>
            <a:srgbClr val="FFFFFF"/>
          </a:solidFill>
          <a:ln w="50800">
            <a:solidFill>
              <a:srgbClr val="E59D46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网关微服务</a:t>
            </a:r>
          </a:p>
        </p:txBody>
      </p:sp>
      <p:sp>
        <p:nvSpPr>
          <p:cNvPr id="389" name="形状"/>
          <p:cNvSpPr/>
          <p:nvPr/>
        </p:nvSpPr>
        <p:spPr>
          <a:xfrm>
            <a:off x="5647154" y="4623421"/>
            <a:ext cx="600075" cy="576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4" y="17539"/>
                </a:moveTo>
                <a:cubicBezTo>
                  <a:pt x="17287" y="17539"/>
                  <a:pt x="17287" y="17539"/>
                  <a:pt x="17287" y="17539"/>
                </a:cubicBezTo>
                <a:cubicBezTo>
                  <a:pt x="17287" y="12471"/>
                  <a:pt x="17287" y="12471"/>
                  <a:pt x="17287" y="12471"/>
                </a:cubicBezTo>
                <a:cubicBezTo>
                  <a:pt x="19551" y="12471"/>
                  <a:pt x="19551" y="12471"/>
                  <a:pt x="19551" y="12471"/>
                </a:cubicBezTo>
                <a:cubicBezTo>
                  <a:pt x="19551" y="2049"/>
                  <a:pt x="19551" y="2049"/>
                  <a:pt x="19551" y="2049"/>
                </a:cubicBezTo>
                <a:cubicBezTo>
                  <a:pt x="7368" y="2049"/>
                  <a:pt x="7368" y="2049"/>
                  <a:pt x="7368" y="2049"/>
                </a:cubicBezTo>
                <a:cubicBezTo>
                  <a:pt x="7368" y="3055"/>
                  <a:pt x="7368" y="3055"/>
                  <a:pt x="7368" y="3055"/>
                </a:cubicBezTo>
                <a:cubicBezTo>
                  <a:pt x="5355" y="3055"/>
                  <a:pt x="5355" y="3055"/>
                  <a:pt x="5355" y="3055"/>
                </a:cubicBezTo>
                <a:cubicBezTo>
                  <a:pt x="5355" y="1042"/>
                  <a:pt x="5355" y="1042"/>
                  <a:pt x="5355" y="1042"/>
                </a:cubicBezTo>
                <a:cubicBezTo>
                  <a:pt x="5355" y="539"/>
                  <a:pt x="5858" y="0"/>
                  <a:pt x="6361" y="0"/>
                </a:cubicBezTo>
                <a:cubicBezTo>
                  <a:pt x="20594" y="0"/>
                  <a:pt x="20594" y="0"/>
                  <a:pt x="20594" y="0"/>
                </a:cubicBezTo>
                <a:cubicBezTo>
                  <a:pt x="21348" y="0"/>
                  <a:pt x="21600" y="539"/>
                  <a:pt x="21600" y="1042"/>
                </a:cubicBezTo>
                <a:cubicBezTo>
                  <a:pt x="21600" y="16532"/>
                  <a:pt x="21600" y="16532"/>
                  <a:pt x="21600" y="16532"/>
                </a:cubicBezTo>
                <a:cubicBezTo>
                  <a:pt x="21600" y="17287"/>
                  <a:pt x="21348" y="17539"/>
                  <a:pt x="20594" y="17539"/>
                </a:cubicBezTo>
                <a:close/>
                <a:moveTo>
                  <a:pt x="16281" y="5103"/>
                </a:moveTo>
                <a:cubicBezTo>
                  <a:pt x="16281" y="20594"/>
                  <a:pt x="16281" y="20594"/>
                  <a:pt x="16281" y="20594"/>
                </a:cubicBezTo>
                <a:cubicBezTo>
                  <a:pt x="16281" y="21348"/>
                  <a:pt x="15778" y="21600"/>
                  <a:pt x="15239" y="21600"/>
                </a:cubicBezTo>
                <a:cubicBezTo>
                  <a:pt x="1042" y="21600"/>
                  <a:pt x="1042" y="21600"/>
                  <a:pt x="1042" y="21600"/>
                </a:cubicBezTo>
                <a:cubicBezTo>
                  <a:pt x="539" y="21600"/>
                  <a:pt x="0" y="21348"/>
                  <a:pt x="0" y="20594"/>
                </a:cubicBezTo>
                <a:cubicBezTo>
                  <a:pt x="0" y="5103"/>
                  <a:pt x="0" y="5103"/>
                  <a:pt x="0" y="5103"/>
                </a:cubicBezTo>
                <a:cubicBezTo>
                  <a:pt x="0" y="4600"/>
                  <a:pt x="539" y="4061"/>
                  <a:pt x="1042" y="4061"/>
                </a:cubicBezTo>
                <a:cubicBezTo>
                  <a:pt x="15239" y="4061"/>
                  <a:pt x="15239" y="4061"/>
                  <a:pt x="15239" y="4061"/>
                </a:cubicBezTo>
                <a:cubicBezTo>
                  <a:pt x="15778" y="4061"/>
                  <a:pt x="16281" y="4600"/>
                  <a:pt x="16281" y="5103"/>
                </a:cubicBezTo>
                <a:close/>
                <a:moveTo>
                  <a:pt x="14232" y="6110"/>
                </a:moveTo>
                <a:cubicBezTo>
                  <a:pt x="2049" y="6110"/>
                  <a:pt x="2049" y="6110"/>
                  <a:pt x="2049" y="6110"/>
                </a:cubicBezTo>
                <a:cubicBezTo>
                  <a:pt x="2049" y="16532"/>
                  <a:pt x="2049" y="16532"/>
                  <a:pt x="2049" y="16532"/>
                </a:cubicBezTo>
                <a:cubicBezTo>
                  <a:pt x="14232" y="16532"/>
                  <a:pt x="14232" y="16532"/>
                  <a:pt x="14232" y="16532"/>
                </a:cubicBezTo>
                <a:lnTo>
                  <a:pt x="14232" y="6110"/>
                </a:lnTo>
                <a:close/>
              </a:path>
            </a:pathLst>
          </a:custGeom>
          <a:solidFill>
            <a:srgbClr val="E59D4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390" name="同步"/>
          <p:cNvSpPr txBox="1"/>
          <p:nvPr/>
        </p:nvSpPr>
        <p:spPr>
          <a:xfrm>
            <a:off x="4109039" y="6507593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同步</a:t>
            </a:r>
          </a:p>
        </p:txBody>
      </p:sp>
      <p:sp>
        <p:nvSpPr>
          <p:cNvPr id="391" name="线条"/>
          <p:cNvSpPr/>
          <p:nvPr/>
        </p:nvSpPr>
        <p:spPr>
          <a:xfrm flipV="1">
            <a:off x="3991090" y="5902683"/>
            <a:ext cx="1607761" cy="2002335"/>
          </a:xfrm>
          <a:prstGeom prst="line">
            <a:avLst/>
          </a:prstGeom>
          <a:ln w="25400">
            <a:solidFill>
              <a:srgbClr val="475467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392" name="后台微服务—Serverlist：…"/>
          <p:cNvSpPr txBox="1"/>
          <p:nvPr/>
        </p:nvSpPr>
        <p:spPr>
          <a:xfrm>
            <a:off x="9011535" y="4090508"/>
            <a:ext cx="7082462" cy="718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 b="1"/>
            </a:pPr>
            <a:r>
              <a:t>后台微服务—Serverlist：</a:t>
            </a:r>
          </a:p>
          <a:p>
            <a:pPr defTabSz="457200">
              <a:lnSpc>
                <a:spcPts val="4000"/>
              </a:lnSpc>
              <a:defRPr sz="2200">
                <a:solidFill>
                  <a:srgbClr val="4A556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</a:t>
            </a:r>
            <a:r>
              <a:t>"/020ddspms/cabinet"</a:t>
            </a:r>
            <a:r>
              <a:rPr b="0">
                <a:solidFill>
                  <a:srgbClr val="4A5560"/>
                </a:solidFill>
              </a:rPr>
              <a:t>:{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    </a:t>
            </a:r>
            <a:r>
              <a:t>"product"</a:t>
            </a:r>
            <a:r>
              <a:rPr b="0">
                <a:solidFill>
                  <a:srgbClr val="4A5560"/>
                </a:solidFill>
              </a:rPr>
              <a:t>:{</a:t>
            </a:r>
          </a:p>
          <a:p>
            <a:pPr defTabSz="457200">
              <a:lnSpc>
                <a:spcPts val="4000"/>
              </a:lnSpc>
              <a:defRPr sz="2200">
                <a:solidFill>
                  <a:srgbClr val="4A556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            </a:t>
            </a:r>
            <a:r>
              <a:rPr b="1">
                <a:solidFill>
                  <a:srgbClr val="92278F"/>
                </a:solidFill>
              </a:rPr>
              <a:t>"3.0"</a:t>
            </a:r>
            <a:r>
              <a:t>:{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            </a:t>
            </a:r>
            <a:r>
              <a:t>"10.202.43.84:8888"</a:t>
            </a:r>
            <a:r>
              <a:rPr b="0">
                <a:solidFill>
                  <a:srgbClr val="4A5560"/>
                </a:solidFill>
              </a:rPr>
              <a:t>:</a:t>
            </a:r>
            <a:r>
              <a:rPr>
                <a:solidFill>
                  <a:srgbClr val="25AAE2"/>
                </a:solidFill>
              </a:rPr>
              <a:t>100</a:t>
            </a:r>
            <a:endParaRPr b="0">
              <a:solidFill>
                <a:srgbClr val="4A5560"/>
              </a:solidFill>
            </a:endParaRPr>
          </a:p>
          <a:p>
            <a:pPr defTabSz="457200">
              <a:lnSpc>
                <a:spcPts val="4000"/>
              </a:lnSpc>
              <a:defRPr sz="2200">
                <a:solidFill>
                  <a:srgbClr val="4A556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            },</a:t>
            </a:r>
          </a:p>
          <a:p>
            <a:pPr defTabSz="457200">
              <a:lnSpc>
                <a:spcPts val="4000"/>
              </a:lnSpc>
              <a:defRPr sz="2200">
                <a:solidFill>
                  <a:srgbClr val="4A556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            </a:t>
            </a:r>
            <a:r>
              <a:rPr b="1">
                <a:solidFill>
                  <a:srgbClr val="92278F"/>
                </a:solidFill>
              </a:rPr>
              <a:t>"3.0beta"</a:t>
            </a:r>
            <a:r>
              <a:t>:{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            </a:t>
            </a:r>
            <a:r>
              <a:t>"10.202.61.44:8888"</a:t>
            </a:r>
            <a:r>
              <a:rPr b="0">
                <a:solidFill>
                  <a:srgbClr val="4A5560"/>
                </a:solidFill>
              </a:rPr>
              <a:t>:</a:t>
            </a:r>
            <a:r>
              <a:rPr>
                <a:solidFill>
                  <a:srgbClr val="25AAE2"/>
                </a:solidFill>
              </a:rPr>
              <a:t>100</a:t>
            </a:r>
            <a:r>
              <a:rPr b="0">
                <a:solidFill>
                  <a:srgbClr val="4A5560"/>
                </a:solidFill>
              </a:rPr>
              <a:t>,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            </a:t>
            </a:r>
            <a:r>
              <a:t>"10.202.61.45:8888"</a:t>
            </a:r>
            <a:r>
              <a:rPr b="0">
                <a:solidFill>
                  <a:srgbClr val="4A5560"/>
                </a:solidFill>
              </a:rPr>
              <a:t>:</a:t>
            </a:r>
            <a:r>
              <a:rPr>
                <a:solidFill>
                  <a:srgbClr val="25AAE2"/>
                </a:solidFill>
              </a:rPr>
              <a:t>100</a:t>
            </a:r>
            <a:endParaRPr b="0">
              <a:solidFill>
                <a:srgbClr val="4A5560"/>
              </a:solidFill>
            </a:endParaRPr>
          </a:p>
          <a:p>
            <a:pPr defTabSz="457200">
              <a:lnSpc>
                <a:spcPts val="4000"/>
              </a:lnSpc>
              <a:defRPr sz="2200">
                <a:solidFill>
                  <a:srgbClr val="4A556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            }</a:t>
            </a:r>
          </a:p>
          <a:p>
            <a:pPr defTabSz="457200">
              <a:lnSpc>
                <a:spcPts val="4000"/>
              </a:lnSpc>
              <a:defRPr sz="2200">
                <a:solidFill>
                  <a:srgbClr val="4A556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        }</a:t>
            </a:r>
          </a:p>
          <a:p>
            <a:pPr defTabSz="457200">
              <a:lnSpc>
                <a:spcPts val="4000"/>
              </a:lnSpc>
              <a:defRPr sz="2200">
                <a:solidFill>
                  <a:srgbClr val="4A556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    },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</a:t>
            </a:r>
            <a:r>
              <a:t>"/system/module"</a:t>
            </a:r>
            <a:r>
              <a:rPr b="0">
                <a:solidFill>
                  <a:srgbClr val="4A5560"/>
                </a:solidFill>
              </a:rPr>
              <a:t>:{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    </a:t>
            </a:r>
            <a:r>
              <a:t>"product"</a:t>
            </a:r>
            <a:r>
              <a:rPr b="0">
                <a:solidFill>
                  <a:srgbClr val="4A5560"/>
                </a:solidFill>
              </a:rPr>
              <a:t>:{</a:t>
            </a:r>
          </a:p>
          <a:p>
            <a:pPr defTabSz="457200">
              <a:lnSpc>
                <a:spcPts val="4000"/>
              </a:lnSpc>
              <a:defRPr sz="2200">
                <a:solidFill>
                  <a:srgbClr val="4A556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            </a:t>
            </a:r>
            <a:r>
              <a:rPr b="1">
                <a:solidFill>
                  <a:srgbClr val="92278F"/>
                </a:solidFill>
              </a:rPr>
              <a:t>"1.0"</a:t>
            </a:r>
            <a:r>
              <a:t>:{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            </a:t>
            </a:r>
            <a:r>
              <a:t>"10.202.60.76:8887"</a:t>
            </a:r>
            <a:r>
              <a:rPr b="0">
                <a:solidFill>
                  <a:srgbClr val="4A5560"/>
                </a:solidFill>
              </a:rPr>
              <a:t>:</a:t>
            </a:r>
            <a:r>
              <a:rPr>
                <a:solidFill>
                  <a:srgbClr val="25AAE2"/>
                </a:solidFill>
              </a:rPr>
              <a:t>100</a:t>
            </a:r>
            <a:endParaRPr b="0">
              <a:solidFill>
                <a:srgbClr val="4A5560"/>
              </a:solidFill>
            </a:endParaRPr>
          </a:p>
          <a:p>
            <a:pPr defTabSz="457200">
              <a:lnSpc>
                <a:spcPts val="4000"/>
              </a:lnSpc>
              <a:defRPr sz="2200">
                <a:solidFill>
                  <a:srgbClr val="4A556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            }</a:t>
            </a:r>
          </a:p>
          <a:p>
            <a:pPr defTabSz="457200">
              <a:lnSpc>
                <a:spcPts val="4000"/>
              </a:lnSpc>
              <a:defRPr sz="2200">
                <a:solidFill>
                  <a:srgbClr val="4A556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        }</a:t>
            </a:r>
          </a:p>
          <a:p>
            <a:pPr defTabSz="457200">
              <a:lnSpc>
                <a:spcPts val="4000"/>
              </a:lnSpc>
              <a:defRPr sz="2200">
                <a:solidFill>
                  <a:srgbClr val="4A556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    }</a:t>
            </a:r>
          </a:p>
          <a:p>
            <a:pPr defTabSz="457200">
              <a:lnSpc>
                <a:spcPts val="4000"/>
              </a:lnSpc>
              <a:defRPr sz="2200">
                <a:solidFill>
                  <a:srgbClr val="4A556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cxnSp>
        <p:nvCxnSpPr>
          <p:cNvPr id="393" name="连接线"/>
          <p:cNvCxnSpPr>
            <a:stCxn id="388" idx="0"/>
            <a:endCxn id="382" idx="0"/>
          </p:cNvCxnSpPr>
          <p:nvPr/>
        </p:nvCxnSpPr>
        <p:spPr>
          <a:xfrm>
            <a:off x="5947191" y="5160271"/>
            <a:ext cx="1171610" cy="3732673"/>
          </a:xfrm>
          <a:prstGeom prst="straightConnector1">
            <a:avLst/>
          </a:prstGeom>
          <a:ln w="25400">
            <a:solidFill>
              <a:srgbClr val="4B5866"/>
            </a:solidFill>
            <a:head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94" name="详情参见SFPP：模板工程 - 微服务后台模板工程"/>
          <p:cNvSpPr txBox="1"/>
          <p:nvPr/>
        </p:nvSpPr>
        <p:spPr>
          <a:xfrm>
            <a:off x="1365250" y="11633988"/>
            <a:ext cx="53747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详情参见SFPP：模板工程 - 微服务后台模板工程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60634" y="747193"/>
            <a:ext cx="459241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97" name="Rest服务注册与发现"/>
          <p:cNvSpPr txBox="1"/>
          <p:nvPr/>
        </p:nvSpPr>
        <p:spPr>
          <a:xfrm>
            <a:off x="6049316" y="2082300"/>
            <a:ext cx="6194159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Rest服务注册与发现</a:t>
            </a:r>
          </a:p>
        </p:txBody>
      </p:sp>
      <p:sp>
        <p:nvSpPr>
          <p:cNvPr id="398" name="接入微服务框架"/>
          <p:cNvSpPr txBox="1"/>
          <p:nvPr/>
        </p:nvSpPr>
        <p:spPr>
          <a:xfrm>
            <a:off x="7519483" y="2926119"/>
            <a:ext cx="3263374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21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接入微服务框架</a:t>
            </a:r>
          </a:p>
        </p:txBody>
      </p:sp>
      <p:grpSp>
        <p:nvGrpSpPr>
          <p:cNvPr id="401" name="成组"/>
          <p:cNvGrpSpPr/>
          <p:nvPr/>
        </p:nvGrpSpPr>
        <p:grpSpPr>
          <a:xfrm>
            <a:off x="3201854" y="7937764"/>
            <a:ext cx="1617812" cy="1910359"/>
            <a:chOff x="0" y="0"/>
            <a:chExt cx="1617811" cy="1910357"/>
          </a:xfrm>
        </p:grpSpPr>
        <p:sp>
          <p:nvSpPr>
            <p:cNvPr id="399" name="API网关"/>
            <p:cNvSpPr/>
            <p:nvPr/>
          </p:nvSpPr>
          <p:spPr>
            <a:xfrm>
              <a:off x="0" y="0"/>
              <a:ext cx="1617812" cy="1910358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48586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latin typeface="Lato Bold"/>
                  <a:ea typeface="Lato Bold"/>
                  <a:cs typeface="Lato Bold"/>
                  <a:sym typeface="Lato Bold"/>
                </a:defRPr>
              </a:pPr>
              <a:endParaRPr/>
            </a:p>
            <a:p>
              <a:pPr algn="ctr">
                <a:defRPr sz="2400">
                  <a:latin typeface="Lato Bold"/>
                  <a:ea typeface="Lato Bold"/>
                  <a:cs typeface="Lato Bold"/>
                  <a:sym typeface="Lato Bold"/>
                </a:defRPr>
              </a:pPr>
              <a:endParaRPr/>
            </a:p>
            <a:p>
              <a:pPr algn="ctr">
                <a:defRPr sz="2400">
                  <a:latin typeface="Lato Bold"/>
                  <a:ea typeface="Lato Bold"/>
                  <a:cs typeface="Lato Bold"/>
                  <a:sym typeface="Lato Bold"/>
                </a:defRPr>
              </a:pPr>
              <a:r>
                <a:t>API网关</a:t>
              </a:r>
            </a:p>
          </p:txBody>
        </p:sp>
        <p:sp>
          <p:nvSpPr>
            <p:cNvPr id="400" name="形状"/>
            <p:cNvSpPr/>
            <p:nvPr/>
          </p:nvSpPr>
          <p:spPr>
            <a:xfrm>
              <a:off x="444499" y="304774"/>
              <a:ext cx="757500" cy="572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488"/>
                  </a:moveTo>
                  <a:cubicBezTo>
                    <a:pt x="21600" y="21322"/>
                    <a:pt x="21065" y="21600"/>
                    <a:pt x="20530" y="21600"/>
                  </a:cubicBezTo>
                  <a:cubicBezTo>
                    <a:pt x="20262" y="21600"/>
                    <a:pt x="19994" y="21600"/>
                    <a:pt x="19727" y="21600"/>
                  </a:cubicBezTo>
                  <a:cubicBezTo>
                    <a:pt x="14566" y="17391"/>
                    <a:pt x="14566" y="17391"/>
                    <a:pt x="14566" y="17391"/>
                  </a:cubicBezTo>
                  <a:cubicBezTo>
                    <a:pt x="7302" y="21600"/>
                    <a:pt x="7302" y="21600"/>
                    <a:pt x="7302" y="21600"/>
                  </a:cubicBezTo>
                  <a:cubicBezTo>
                    <a:pt x="6996" y="21600"/>
                    <a:pt x="6996" y="21600"/>
                    <a:pt x="6728" y="21600"/>
                  </a:cubicBezTo>
                  <a:cubicBezTo>
                    <a:pt x="6461" y="21600"/>
                    <a:pt x="6193" y="21600"/>
                    <a:pt x="6193" y="21600"/>
                  </a:cubicBezTo>
                  <a:cubicBezTo>
                    <a:pt x="268" y="17113"/>
                    <a:pt x="268" y="17113"/>
                    <a:pt x="268" y="17113"/>
                  </a:cubicBezTo>
                  <a:cubicBezTo>
                    <a:pt x="0" y="16835"/>
                    <a:pt x="0" y="16557"/>
                    <a:pt x="0" y="15962"/>
                  </a:cubicBezTo>
                  <a:cubicBezTo>
                    <a:pt x="0" y="1112"/>
                    <a:pt x="0" y="1112"/>
                    <a:pt x="0" y="1112"/>
                  </a:cubicBezTo>
                  <a:cubicBezTo>
                    <a:pt x="0" y="556"/>
                    <a:pt x="268" y="0"/>
                    <a:pt x="1070" y="0"/>
                  </a:cubicBezTo>
                  <a:cubicBezTo>
                    <a:pt x="1338" y="0"/>
                    <a:pt x="1338" y="0"/>
                    <a:pt x="1606" y="278"/>
                  </a:cubicBezTo>
                  <a:cubicBezTo>
                    <a:pt x="6728" y="4209"/>
                    <a:pt x="6728" y="4209"/>
                    <a:pt x="6728" y="4209"/>
                  </a:cubicBezTo>
                  <a:cubicBezTo>
                    <a:pt x="14298" y="0"/>
                    <a:pt x="14298" y="0"/>
                    <a:pt x="14298" y="0"/>
                  </a:cubicBezTo>
                  <a:lnTo>
                    <a:pt x="14566" y="0"/>
                  </a:lnTo>
                  <a:cubicBezTo>
                    <a:pt x="14872" y="0"/>
                    <a:pt x="15139" y="0"/>
                    <a:pt x="15407" y="278"/>
                  </a:cubicBezTo>
                  <a:cubicBezTo>
                    <a:pt x="21065" y="4765"/>
                    <a:pt x="21065" y="4765"/>
                    <a:pt x="21065" y="4765"/>
                  </a:cubicBezTo>
                  <a:cubicBezTo>
                    <a:pt x="21332" y="5043"/>
                    <a:pt x="21600" y="5321"/>
                    <a:pt x="21600" y="5599"/>
                  </a:cubicBezTo>
                  <a:lnTo>
                    <a:pt x="21600" y="20488"/>
                  </a:lnTo>
                  <a:close/>
                  <a:moveTo>
                    <a:pt x="5658" y="18225"/>
                  </a:moveTo>
                  <a:cubicBezTo>
                    <a:pt x="5658" y="6154"/>
                    <a:pt x="5658" y="6154"/>
                    <a:pt x="5658" y="6154"/>
                  </a:cubicBezTo>
                  <a:cubicBezTo>
                    <a:pt x="2141" y="3335"/>
                    <a:pt x="2141" y="3335"/>
                    <a:pt x="2141" y="3335"/>
                  </a:cubicBezTo>
                  <a:cubicBezTo>
                    <a:pt x="2141" y="15406"/>
                    <a:pt x="2141" y="15406"/>
                    <a:pt x="2141" y="15406"/>
                  </a:cubicBezTo>
                  <a:lnTo>
                    <a:pt x="5658" y="18225"/>
                  </a:lnTo>
                  <a:close/>
                  <a:moveTo>
                    <a:pt x="13495" y="3057"/>
                  </a:moveTo>
                  <a:cubicBezTo>
                    <a:pt x="7837" y="6154"/>
                    <a:pt x="7837" y="6154"/>
                    <a:pt x="7837" y="6154"/>
                  </a:cubicBezTo>
                  <a:cubicBezTo>
                    <a:pt x="7837" y="18781"/>
                    <a:pt x="7837" y="18781"/>
                    <a:pt x="7837" y="18781"/>
                  </a:cubicBezTo>
                  <a:cubicBezTo>
                    <a:pt x="13495" y="15406"/>
                    <a:pt x="13495" y="15406"/>
                    <a:pt x="13495" y="15406"/>
                  </a:cubicBezTo>
                  <a:lnTo>
                    <a:pt x="13495" y="3057"/>
                  </a:lnTo>
                  <a:close/>
                  <a:moveTo>
                    <a:pt x="19459" y="6154"/>
                  </a:moveTo>
                  <a:cubicBezTo>
                    <a:pt x="15674" y="3335"/>
                    <a:pt x="15674" y="3335"/>
                    <a:pt x="15674" y="3335"/>
                  </a:cubicBezTo>
                  <a:cubicBezTo>
                    <a:pt x="15674" y="15406"/>
                    <a:pt x="15674" y="15406"/>
                    <a:pt x="15674" y="15406"/>
                  </a:cubicBezTo>
                  <a:cubicBezTo>
                    <a:pt x="19459" y="18225"/>
                    <a:pt x="19459" y="18225"/>
                    <a:pt x="19459" y="18225"/>
                  </a:cubicBezTo>
                  <a:lnTo>
                    <a:pt x="19459" y="6154"/>
                  </a:lnTo>
                  <a:close/>
                </a:path>
              </a:pathLst>
            </a:custGeom>
            <a:solidFill>
              <a:srgbClr val="48586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  <p:sp>
        <p:nvSpPr>
          <p:cNvPr id="402" name="系统网关"/>
          <p:cNvSpPr/>
          <p:nvPr/>
        </p:nvSpPr>
        <p:spPr>
          <a:xfrm>
            <a:off x="6309894" y="7937764"/>
            <a:ext cx="1617813" cy="1910359"/>
          </a:xfrm>
          <a:prstGeom prst="rect">
            <a:avLst/>
          </a:prstGeom>
          <a:solidFill>
            <a:srgbClr val="FFFFFF"/>
          </a:solidFill>
          <a:ln w="50800">
            <a:solidFill>
              <a:srgbClr val="48586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系统网关</a:t>
            </a:r>
          </a:p>
        </p:txBody>
      </p:sp>
      <p:sp>
        <p:nvSpPr>
          <p:cNvPr id="403" name="形状"/>
          <p:cNvSpPr/>
          <p:nvPr/>
        </p:nvSpPr>
        <p:spPr>
          <a:xfrm>
            <a:off x="6754395" y="8242537"/>
            <a:ext cx="757500" cy="572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488"/>
                </a:moveTo>
                <a:cubicBezTo>
                  <a:pt x="21600" y="21322"/>
                  <a:pt x="21065" y="21600"/>
                  <a:pt x="20530" y="21600"/>
                </a:cubicBezTo>
                <a:cubicBezTo>
                  <a:pt x="20262" y="21600"/>
                  <a:pt x="19994" y="21600"/>
                  <a:pt x="19727" y="21600"/>
                </a:cubicBezTo>
                <a:cubicBezTo>
                  <a:pt x="14566" y="17391"/>
                  <a:pt x="14566" y="17391"/>
                  <a:pt x="14566" y="17391"/>
                </a:cubicBezTo>
                <a:cubicBezTo>
                  <a:pt x="7302" y="21600"/>
                  <a:pt x="7302" y="21600"/>
                  <a:pt x="7302" y="21600"/>
                </a:cubicBezTo>
                <a:cubicBezTo>
                  <a:pt x="6996" y="21600"/>
                  <a:pt x="6996" y="21600"/>
                  <a:pt x="6728" y="21600"/>
                </a:cubicBezTo>
                <a:cubicBezTo>
                  <a:pt x="6461" y="21600"/>
                  <a:pt x="6193" y="21600"/>
                  <a:pt x="6193" y="21600"/>
                </a:cubicBezTo>
                <a:cubicBezTo>
                  <a:pt x="268" y="17113"/>
                  <a:pt x="268" y="17113"/>
                  <a:pt x="268" y="17113"/>
                </a:cubicBezTo>
                <a:cubicBezTo>
                  <a:pt x="0" y="16835"/>
                  <a:pt x="0" y="16557"/>
                  <a:pt x="0" y="15962"/>
                </a:cubicBezTo>
                <a:cubicBezTo>
                  <a:pt x="0" y="1112"/>
                  <a:pt x="0" y="1112"/>
                  <a:pt x="0" y="1112"/>
                </a:cubicBezTo>
                <a:cubicBezTo>
                  <a:pt x="0" y="556"/>
                  <a:pt x="268" y="0"/>
                  <a:pt x="1070" y="0"/>
                </a:cubicBezTo>
                <a:cubicBezTo>
                  <a:pt x="1338" y="0"/>
                  <a:pt x="1338" y="0"/>
                  <a:pt x="1606" y="278"/>
                </a:cubicBezTo>
                <a:cubicBezTo>
                  <a:pt x="6728" y="4209"/>
                  <a:pt x="6728" y="4209"/>
                  <a:pt x="6728" y="4209"/>
                </a:cubicBezTo>
                <a:cubicBezTo>
                  <a:pt x="14298" y="0"/>
                  <a:pt x="14298" y="0"/>
                  <a:pt x="14298" y="0"/>
                </a:cubicBezTo>
                <a:lnTo>
                  <a:pt x="14566" y="0"/>
                </a:lnTo>
                <a:cubicBezTo>
                  <a:pt x="14872" y="0"/>
                  <a:pt x="15139" y="0"/>
                  <a:pt x="15407" y="278"/>
                </a:cubicBezTo>
                <a:cubicBezTo>
                  <a:pt x="21065" y="4765"/>
                  <a:pt x="21065" y="4765"/>
                  <a:pt x="21065" y="4765"/>
                </a:cubicBezTo>
                <a:cubicBezTo>
                  <a:pt x="21332" y="5043"/>
                  <a:pt x="21600" y="5321"/>
                  <a:pt x="21600" y="5599"/>
                </a:cubicBezTo>
                <a:lnTo>
                  <a:pt x="21600" y="20488"/>
                </a:lnTo>
                <a:close/>
                <a:moveTo>
                  <a:pt x="5658" y="18225"/>
                </a:moveTo>
                <a:cubicBezTo>
                  <a:pt x="5658" y="6154"/>
                  <a:pt x="5658" y="6154"/>
                  <a:pt x="5658" y="6154"/>
                </a:cubicBezTo>
                <a:cubicBezTo>
                  <a:pt x="2141" y="3335"/>
                  <a:pt x="2141" y="3335"/>
                  <a:pt x="2141" y="3335"/>
                </a:cubicBezTo>
                <a:cubicBezTo>
                  <a:pt x="2141" y="15406"/>
                  <a:pt x="2141" y="15406"/>
                  <a:pt x="2141" y="15406"/>
                </a:cubicBezTo>
                <a:lnTo>
                  <a:pt x="5658" y="18225"/>
                </a:lnTo>
                <a:close/>
                <a:moveTo>
                  <a:pt x="13495" y="3057"/>
                </a:moveTo>
                <a:cubicBezTo>
                  <a:pt x="7837" y="6154"/>
                  <a:pt x="7837" y="6154"/>
                  <a:pt x="7837" y="6154"/>
                </a:cubicBezTo>
                <a:cubicBezTo>
                  <a:pt x="7837" y="18781"/>
                  <a:pt x="7837" y="18781"/>
                  <a:pt x="7837" y="18781"/>
                </a:cubicBezTo>
                <a:cubicBezTo>
                  <a:pt x="13495" y="15406"/>
                  <a:pt x="13495" y="15406"/>
                  <a:pt x="13495" y="15406"/>
                </a:cubicBezTo>
                <a:lnTo>
                  <a:pt x="13495" y="3057"/>
                </a:lnTo>
                <a:close/>
                <a:moveTo>
                  <a:pt x="19459" y="6154"/>
                </a:moveTo>
                <a:cubicBezTo>
                  <a:pt x="15674" y="3335"/>
                  <a:pt x="15674" y="3335"/>
                  <a:pt x="15674" y="3335"/>
                </a:cubicBezTo>
                <a:cubicBezTo>
                  <a:pt x="15674" y="15406"/>
                  <a:pt x="15674" y="15406"/>
                  <a:pt x="15674" y="15406"/>
                </a:cubicBezTo>
                <a:cubicBezTo>
                  <a:pt x="19459" y="18225"/>
                  <a:pt x="19459" y="18225"/>
                  <a:pt x="19459" y="18225"/>
                </a:cubicBezTo>
                <a:lnTo>
                  <a:pt x="19459" y="6154"/>
                </a:lnTo>
                <a:close/>
              </a:path>
            </a:pathLst>
          </a:custGeom>
          <a:solidFill>
            <a:srgbClr val="485868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grpSp>
        <p:nvGrpSpPr>
          <p:cNvPr id="407" name="成组"/>
          <p:cNvGrpSpPr/>
          <p:nvPr/>
        </p:nvGrpSpPr>
        <p:grpSpPr>
          <a:xfrm>
            <a:off x="8846343" y="3417446"/>
            <a:ext cx="600075" cy="142913"/>
            <a:chOff x="0" y="0"/>
            <a:chExt cx="600074" cy="142912"/>
          </a:xfrm>
        </p:grpSpPr>
        <p:sp>
          <p:nvSpPr>
            <p:cNvPr id="404" name="圆形"/>
            <p:cNvSpPr/>
            <p:nvPr/>
          </p:nvSpPr>
          <p:spPr>
            <a:xfrm>
              <a:off x="-1" y="-1"/>
              <a:ext cx="142876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405" name="圆形"/>
            <p:cNvSpPr/>
            <p:nvPr/>
          </p:nvSpPr>
          <p:spPr>
            <a:xfrm>
              <a:off x="2286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406" name="圆形"/>
            <p:cNvSpPr/>
            <p:nvPr/>
          </p:nvSpPr>
          <p:spPr>
            <a:xfrm>
              <a:off x="4572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  <p:sp>
        <p:nvSpPr>
          <p:cNvPr id="408" name="网关微服务"/>
          <p:cNvSpPr/>
          <p:nvPr/>
        </p:nvSpPr>
        <p:spPr>
          <a:xfrm>
            <a:off x="4956577" y="4470558"/>
            <a:ext cx="1981229" cy="1379426"/>
          </a:xfrm>
          <a:prstGeom prst="rect">
            <a:avLst/>
          </a:prstGeom>
          <a:solidFill>
            <a:srgbClr val="FFFFFF"/>
          </a:solidFill>
          <a:ln w="50800">
            <a:solidFill>
              <a:srgbClr val="E59D46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网关微服务</a:t>
            </a:r>
          </a:p>
        </p:txBody>
      </p:sp>
      <p:sp>
        <p:nvSpPr>
          <p:cNvPr id="409" name="形状"/>
          <p:cNvSpPr/>
          <p:nvPr/>
        </p:nvSpPr>
        <p:spPr>
          <a:xfrm>
            <a:off x="5647154" y="4623421"/>
            <a:ext cx="600075" cy="576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4" y="17539"/>
                </a:moveTo>
                <a:cubicBezTo>
                  <a:pt x="17287" y="17539"/>
                  <a:pt x="17287" y="17539"/>
                  <a:pt x="17287" y="17539"/>
                </a:cubicBezTo>
                <a:cubicBezTo>
                  <a:pt x="17287" y="12471"/>
                  <a:pt x="17287" y="12471"/>
                  <a:pt x="17287" y="12471"/>
                </a:cubicBezTo>
                <a:cubicBezTo>
                  <a:pt x="19551" y="12471"/>
                  <a:pt x="19551" y="12471"/>
                  <a:pt x="19551" y="12471"/>
                </a:cubicBezTo>
                <a:cubicBezTo>
                  <a:pt x="19551" y="2049"/>
                  <a:pt x="19551" y="2049"/>
                  <a:pt x="19551" y="2049"/>
                </a:cubicBezTo>
                <a:cubicBezTo>
                  <a:pt x="7368" y="2049"/>
                  <a:pt x="7368" y="2049"/>
                  <a:pt x="7368" y="2049"/>
                </a:cubicBezTo>
                <a:cubicBezTo>
                  <a:pt x="7368" y="3055"/>
                  <a:pt x="7368" y="3055"/>
                  <a:pt x="7368" y="3055"/>
                </a:cubicBezTo>
                <a:cubicBezTo>
                  <a:pt x="5355" y="3055"/>
                  <a:pt x="5355" y="3055"/>
                  <a:pt x="5355" y="3055"/>
                </a:cubicBezTo>
                <a:cubicBezTo>
                  <a:pt x="5355" y="1042"/>
                  <a:pt x="5355" y="1042"/>
                  <a:pt x="5355" y="1042"/>
                </a:cubicBezTo>
                <a:cubicBezTo>
                  <a:pt x="5355" y="539"/>
                  <a:pt x="5858" y="0"/>
                  <a:pt x="6361" y="0"/>
                </a:cubicBezTo>
                <a:cubicBezTo>
                  <a:pt x="20594" y="0"/>
                  <a:pt x="20594" y="0"/>
                  <a:pt x="20594" y="0"/>
                </a:cubicBezTo>
                <a:cubicBezTo>
                  <a:pt x="21348" y="0"/>
                  <a:pt x="21600" y="539"/>
                  <a:pt x="21600" y="1042"/>
                </a:cubicBezTo>
                <a:cubicBezTo>
                  <a:pt x="21600" y="16532"/>
                  <a:pt x="21600" y="16532"/>
                  <a:pt x="21600" y="16532"/>
                </a:cubicBezTo>
                <a:cubicBezTo>
                  <a:pt x="21600" y="17287"/>
                  <a:pt x="21348" y="17539"/>
                  <a:pt x="20594" y="17539"/>
                </a:cubicBezTo>
                <a:close/>
                <a:moveTo>
                  <a:pt x="16281" y="5103"/>
                </a:moveTo>
                <a:cubicBezTo>
                  <a:pt x="16281" y="20594"/>
                  <a:pt x="16281" y="20594"/>
                  <a:pt x="16281" y="20594"/>
                </a:cubicBezTo>
                <a:cubicBezTo>
                  <a:pt x="16281" y="21348"/>
                  <a:pt x="15778" y="21600"/>
                  <a:pt x="15239" y="21600"/>
                </a:cubicBezTo>
                <a:cubicBezTo>
                  <a:pt x="1042" y="21600"/>
                  <a:pt x="1042" y="21600"/>
                  <a:pt x="1042" y="21600"/>
                </a:cubicBezTo>
                <a:cubicBezTo>
                  <a:pt x="539" y="21600"/>
                  <a:pt x="0" y="21348"/>
                  <a:pt x="0" y="20594"/>
                </a:cubicBezTo>
                <a:cubicBezTo>
                  <a:pt x="0" y="5103"/>
                  <a:pt x="0" y="5103"/>
                  <a:pt x="0" y="5103"/>
                </a:cubicBezTo>
                <a:cubicBezTo>
                  <a:pt x="0" y="4600"/>
                  <a:pt x="539" y="4061"/>
                  <a:pt x="1042" y="4061"/>
                </a:cubicBezTo>
                <a:cubicBezTo>
                  <a:pt x="15239" y="4061"/>
                  <a:pt x="15239" y="4061"/>
                  <a:pt x="15239" y="4061"/>
                </a:cubicBezTo>
                <a:cubicBezTo>
                  <a:pt x="15778" y="4061"/>
                  <a:pt x="16281" y="4600"/>
                  <a:pt x="16281" y="5103"/>
                </a:cubicBezTo>
                <a:close/>
                <a:moveTo>
                  <a:pt x="14232" y="6110"/>
                </a:moveTo>
                <a:cubicBezTo>
                  <a:pt x="2049" y="6110"/>
                  <a:pt x="2049" y="6110"/>
                  <a:pt x="2049" y="6110"/>
                </a:cubicBezTo>
                <a:cubicBezTo>
                  <a:pt x="2049" y="16532"/>
                  <a:pt x="2049" y="16532"/>
                  <a:pt x="2049" y="16532"/>
                </a:cubicBezTo>
                <a:cubicBezTo>
                  <a:pt x="14232" y="16532"/>
                  <a:pt x="14232" y="16532"/>
                  <a:pt x="14232" y="16532"/>
                </a:cubicBezTo>
                <a:lnTo>
                  <a:pt x="14232" y="6110"/>
                </a:lnTo>
                <a:close/>
              </a:path>
            </a:pathLst>
          </a:custGeom>
          <a:solidFill>
            <a:srgbClr val="E59D4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10" name="同步"/>
          <p:cNvSpPr txBox="1"/>
          <p:nvPr/>
        </p:nvSpPr>
        <p:spPr>
          <a:xfrm>
            <a:off x="4109039" y="6507593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同步</a:t>
            </a:r>
          </a:p>
        </p:txBody>
      </p:sp>
      <p:sp>
        <p:nvSpPr>
          <p:cNvPr id="411" name="线条"/>
          <p:cNvSpPr/>
          <p:nvPr/>
        </p:nvSpPr>
        <p:spPr>
          <a:xfrm flipV="1">
            <a:off x="3991090" y="5902683"/>
            <a:ext cx="1607761" cy="2002335"/>
          </a:xfrm>
          <a:prstGeom prst="line">
            <a:avLst/>
          </a:prstGeom>
          <a:ln w="25400">
            <a:solidFill>
              <a:srgbClr val="475467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412" name="URL配置—urllist：…"/>
          <p:cNvSpPr txBox="1"/>
          <p:nvPr/>
        </p:nvSpPr>
        <p:spPr>
          <a:xfrm>
            <a:off x="9011535" y="4090508"/>
            <a:ext cx="7082462" cy="718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 b="1"/>
            </a:pPr>
            <a:r>
              <a:t>URL配置—urllist：</a:t>
            </a:r>
          </a:p>
          <a:p>
            <a:pPr defTabSz="457200">
              <a:lnSpc>
                <a:spcPts val="4000"/>
              </a:lnSpc>
              <a:defRPr sz="2200">
                <a:solidFill>
                  <a:srgbClr val="4A556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</a:t>
            </a:r>
            <a:r>
              <a:t>"/o2o-user/manager/resetPsd"</a:t>
            </a:r>
            <a:r>
              <a:rPr b="0">
                <a:solidFill>
                  <a:srgbClr val="4A5560"/>
                </a:solidFill>
              </a:rPr>
              <a:t>:{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    </a:t>
            </a:r>
            <a:r>
              <a:t>"isAvailable"</a:t>
            </a:r>
            <a:r>
              <a:rPr b="0">
                <a:solidFill>
                  <a:srgbClr val="4A5560"/>
                </a:solidFill>
              </a:rPr>
              <a:t>:</a:t>
            </a:r>
            <a:r>
              <a:rPr>
                <a:solidFill>
                  <a:srgbClr val="3AB54A"/>
                </a:solidFill>
              </a:rPr>
              <a:t>"1"</a:t>
            </a:r>
            <a:r>
              <a:rPr b="0">
                <a:solidFill>
                  <a:srgbClr val="4A5560"/>
                </a:solidFill>
              </a:rPr>
              <a:t>,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    </a:t>
            </a:r>
            <a:r>
              <a:t>"needAuthorityControl"</a:t>
            </a:r>
            <a:r>
              <a:rPr b="0">
                <a:solidFill>
                  <a:srgbClr val="4A5560"/>
                </a:solidFill>
              </a:rPr>
              <a:t>:</a:t>
            </a:r>
            <a:r>
              <a:rPr>
                <a:solidFill>
                  <a:srgbClr val="3AB54A"/>
                </a:solidFill>
              </a:rPr>
              <a:t>"0"</a:t>
            </a:r>
            <a:r>
              <a:rPr b="0">
                <a:solidFill>
                  <a:srgbClr val="4A5560"/>
                </a:solidFill>
              </a:rPr>
              <a:t>,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    </a:t>
            </a:r>
            <a:r>
              <a:t>"needLoginAuthority"</a:t>
            </a:r>
            <a:r>
              <a:rPr b="0">
                <a:solidFill>
                  <a:srgbClr val="4A5560"/>
                </a:solidFill>
              </a:rPr>
              <a:t>:</a:t>
            </a:r>
            <a:r>
              <a:rPr>
                <a:solidFill>
                  <a:srgbClr val="3AB54A"/>
                </a:solidFill>
              </a:rPr>
              <a:t>"0"</a:t>
            </a:r>
            <a:r>
              <a:rPr b="0">
                <a:solidFill>
                  <a:srgbClr val="4A5560"/>
                </a:solidFill>
              </a:rPr>
              <a:t>,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    </a:t>
            </a:r>
            <a:r>
              <a:t>"needTrafficControl"</a:t>
            </a:r>
            <a:r>
              <a:rPr b="0">
                <a:solidFill>
                  <a:srgbClr val="4A5560"/>
                </a:solidFill>
              </a:rPr>
              <a:t>:</a:t>
            </a:r>
            <a:r>
              <a:rPr>
                <a:solidFill>
                  <a:srgbClr val="3AB54A"/>
                </a:solidFill>
              </a:rPr>
              <a:t>"0"</a:t>
            </a:r>
            <a:r>
              <a:rPr b="0">
                <a:solidFill>
                  <a:srgbClr val="4A5560"/>
                </a:solidFill>
              </a:rPr>
              <a:t>,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    </a:t>
            </a:r>
            <a:r>
              <a:t>"singleLimit"</a:t>
            </a:r>
            <a:r>
              <a:rPr b="0">
                <a:solidFill>
                  <a:srgbClr val="4A5560"/>
                </a:solidFill>
              </a:rPr>
              <a:t>:</a:t>
            </a:r>
            <a:r>
              <a:rPr>
                <a:solidFill>
                  <a:srgbClr val="3AB54A"/>
                </a:solidFill>
              </a:rPr>
              <a:t>"20"</a:t>
            </a:r>
            <a:r>
              <a:rPr b="0">
                <a:solidFill>
                  <a:srgbClr val="4A5560"/>
                </a:solidFill>
              </a:rPr>
              <a:t>,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    </a:t>
            </a:r>
            <a:r>
              <a:t>"timeInterval"</a:t>
            </a:r>
            <a:r>
              <a:rPr b="0">
                <a:solidFill>
                  <a:srgbClr val="4A5560"/>
                </a:solidFill>
              </a:rPr>
              <a:t>:</a:t>
            </a:r>
            <a:r>
              <a:rPr>
                <a:solidFill>
                  <a:srgbClr val="3AB54A"/>
                </a:solidFill>
              </a:rPr>
              <a:t>"60"</a:t>
            </a:r>
            <a:r>
              <a:rPr b="0">
                <a:solidFill>
                  <a:srgbClr val="4A5560"/>
                </a:solidFill>
              </a:rPr>
              <a:t>,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    </a:t>
            </a:r>
            <a:r>
              <a:t>"totalLimit"</a:t>
            </a:r>
            <a:r>
              <a:rPr b="0">
                <a:solidFill>
                  <a:srgbClr val="4A5560"/>
                </a:solidFill>
              </a:rPr>
              <a:t>:</a:t>
            </a:r>
            <a:r>
              <a:rPr>
                <a:solidFill>
                  <a:srgbClr val="3AB54A"/>
                </a:solidFill>
              </a:rPr>
              <a:t>"0"</a:t>
            </a:r>
            <a:endParaRPr b="0">
              <a:solidFill>
                <a:srgbClr val="4A5560"/>
              </a:solidFill>
            </a:endParaRPr>
          </a:p>
          <a:p>
            <a:pPr defTabSz="457200">
              <a:lnSpc>
                <a:spcPts val="4000"/>
              </a:lnSpc>
              <a:defRPr sz="2200">
                <a:solidFill>
                  <a:srgbClr val="4A556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    },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</a:t>
            </a:r>
            <a:r>
              <a:t>"resource/mixRes/checkUser"</a:t>
            </a:r>
            <a:r>
              <a:rPr b="0">
                <a:solidFill>
                  <a:srgbClr val="4A5560"/>
                </a:solidFill>
              </a:rPr>
              <a:t>:{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    </a:t>
            </a:r>
            <a:r>
              <a:t>"isAvailable"</a:t>
            </a:r>
            <a:r>
              <a:rPr b="0">
                <a:solidFill>
                  <a:srgbClr val="4A5560"/>
                </a:solidFill>
              </a:rPr>
              <a:t>:</a:t>
            </a:r>
            <a:r>
              <a:rPr>
                <a:solidFill>
                  <a:srgbClr val="3AB54A"/>
                </a:solidFill>
              </a:rPr>
              <a:t>"1"</a:t>
            </a:r>
            <a:r>
              <a:rPr b="0">
                <a:solidFill>
                  <a:srgbClr val="4A5560"/>
                </a:solidFill>
              </a:rPr>
              <a:t>,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    </a:t>
            </a:r>
            <a:r>
              <a:t>"needAuthorityControl"</a:t>
            </a:r>
            <a:r>
              <a:rPr b="0">
                <a:solidFill>
                  <a:srgbClr val="4A5560"/>
                </a:solidFill>
              </a:rPr>
              <a:t>:</a:t>
            </a:r>
            <a:r>
              <a:rPr>
                <a:solidFill>
                  <a:srgbClr val="3AB54A"/>
                </a:solidFill>
              </a:rPr>
              <a:t>"0"</a:t>
            </a:r>
            <a:r>
              <a:rPr b="0">
                <a:solidFill>
                  <a:srgbClr val="4A5560"/>
                </a:solidFill>
              </a:rPr>
              <a:t>,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    </a:t>
            </a:r>
            <a:r>
              <a:t>"needLoginAuthority"</a:t>
            </a:r>
            <a:r>
              <a:rPr b="0">
                <a:solidFill>
                  <a:srgbClr val="4A5560"/>
                </a:solidFill>
              </a:rPr>
              <a:t>:</a:t>
            </a:r>
            <a:r>
              <a:rPr>
                <a:solidFill>
                  <a:srgbClr val="3AB54A"/>
                </a:solidFill>
              </a:rPr>
              <a:t>"0"</a:t>
            </a:r>
            <a:r>
              <a:rPr b="0">
                <a:solidFill>
                  <a:srgbClr val="4A5560"/>
                </a:solidFill>
              </a:rPr>
              <a:t>,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    </a:t>
            </a:r>
            <a:r>
              <a:t>"needTrafficControl"</a:t>
            </a:r>
            <a:r>
              <a:rPr b="0">
                <a:solidFill>
                  <a:srgbClr val="4A5560"/>
                </a:solidFill>
              </a:rPr>
              <a:t>:</a:t>
            </a:r>
            <a:r>
              <a:rPr>
                <a:solidFill>
                  <a:srgbClr val="3AB54A"/>
                </a:solidFill>
              </a:rPr>
              <a:t>"0"</a:t>
            </a:r>
            <a:r>
              <a:rPr b="0">
                <a:solidFill>
                  <a:srgbClr val="4A5560"/>
                </a:solidFill>
              </a:rPr>
              <a:t>,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    </a:t>
            </a:r>
            <a:r>
              <a:t>"singleLimit"</a:t>
            </a:r>
            <a:r>
              <a:rPr b="0">
                <a:solidFill>
                  <a:srgbClr val="4A5560"/>
                </a:solidFill>
              </a:rPr>
              <a:t>:</a:t>
            </a:r>
            <a:r>
              <a:rPr>
                <a:solidFill>
                  <a:srgbClr val="3AB54A"/>
                </a:solidFill>
              </a:rPr>
              <a:t>"20"</a:t>
            </a:r>
            <a:r>
              <a:rPr b="0">
                <a:solidFill>
                  <a:srgbClr val="4A5560"/>
                </a:solidFill>
              </a:rPr>
              <a:t>,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    </a:t>
            </a:r>
            <a:r>
              <a:t>"timeInterval"</a:t>
            </a:r>
            <a:r>
              <a:rPr b="0">
                <a:solidFill>
                  <a:srgbClr val="4A5560"/>
                </a:solidFill>
              </a:rPr>
              <a:t>:</a:t>
            </a:r>
            <a:r>
              <a:rPr>
                <a:solidFill>
                  <a:srgbClr val="3AB54A"/>
                </a:solidFill>
              </a:rPr>
              <a:t>"60"</a:t>
            </a:r>
            <a:r>
              <a:rPr b="0">
                <a:solidFill>
                  <a:srgbClr val="4A5560"/>
                </a:solidFill>
              </a:rPr>
              <a:t>,</a:t>
            </a:r>
          </a:p>
          <a:p>
            <a:pPr defTabSz="457200">
              <a:lnSpc>
                <a:spcPts val="4000"/>
              </a:lnSpc>
              <a:defRPr sz="2200" b="1">
                <a:solidFill>
                  <a:srgbClr val="92278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4A5560"/>
                </a:solidFill>
              </a:rPr>
              <a:t>        </a:t>
            </a:r>
            <a:r>
              <a:t>"totalLimit"</a:t>
            </a:r>
            <a:r>
              <a:rPr b="0">
                <a:solidFill>
                  <a:srgbClr val="4A5560"/>
                </a:solidFill>
              </a:rPr>
              <a:t>:</a:t>
            </a:r>
            <a:r>
              <a:rPr>
                <a:solidFill>
                  <a:srgbClr val="3AB54A"/>
                </a:solidFill>
              </a:rPr>
              <a:t>"0"</a:t>
            </a:r>
            <a:endParaRPr b="0">
              <a:solidFill>
                <a:srgbClr val="4A5560"/>
              </a:solidFill>
            </a:endParaRPr>
          </a:p>
          <a:p>
            <a:pPr defTabSz="457200">
              <a:lnSpc>
                <a:spcPts val="4000"/>
              </a:lnSpc>
              <a:defRPr sz="2200">
                <a:solidFill>
                  <a:srgbClr val="4A556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    }</a:t>
            </a:r>
          </a:p>
          <a:p>
            <a:pPr defTabSz="457200">
              <a:lnSpc>
                <a:spcPts val="4000"/>
              </a:lnSpc>
              <a:defRPr sz="2200">
                <a:solidFill>
                  <a:srgbClr val="4A556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cxnSp>
        <p:nvCxnSpPr>
          <p:cNvPr id="413" name="连接线"/>
          <p:cNvCxnSpPr>
            <a:stCxn id="408" idx="0"/>
            <a:endCxn id="402" idx="0"/>
          </p:cNvCxnSpPr>
          <p:nvPr/>
        </p:nvCxnSpPr>
        <p:spPr>
          <a:xfrm>
            <a:off x="5947191" y="5160271"/>
            <a:ext cx="1171610" cy="3732673"/>
          </a:xfrm>
          <a:prstGeom prst="straightConnector1">
            <a:avLst/>
          </a:prstGeom>
          <a:ln w="25400">
            <a:solidFill>
              <a:srgbClr val="4B5866"/>
            </a:solidFill>
            <a:head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14" name="详情参见SFPP：模板工程 - 微服务后台模板工程"/>
          <p:cNvSpPr txBox="1"/>
          <p:nvPr/>
        </p:nvSpPr>
        <p:spPr>
          <a:xfrm>
            <a:off x="1365250" y="11633988"/>
            <a:ext cx="53747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详情参见SFPP：模板工程 - 微服务后台模板工程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60634" y="747193"/>
            <a:ext cx="459241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17" name="矩形"/>
          <p:cNvSpPr/>
          <p:nvPr/>
        </p:nvSpPr>
        <p:spPr>
          <a:xfrm>
            <a:off x="0" y="-1"/>
            <a:ext cx="18288000" cy="7200991"/>
          </a:xfrm>
          <a:prstGeom prst="rect">
            <a:avLst/>
          </a:prstGeom>
          <a:solidFill>
            <a:srgbClr val="485868">
              <a:alpha val="67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18" name="圆角矩形"/>
          <p:cNvSpPr/>
          <p:nvPr/>
        </p:nvSpPr>
        <p:spPr>
          <a:xfrm>
            <a:off x="9099911" y="5140350"/>
            <a:ext cx="1080002" cy="1080282"/>
          </a:xfrm>
          <a:prstGeom prst="roundRect">
            <a:avLst>
              <a:gd name="adj" fmla="val 49389"/>
            </a:avLst>
          </a:prstGeom>
          <a:solidFill>
            <a:srgbClr val="7FB34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19" name="圆角矩形"/>
          <p:cNvSpPr/>
          <p:nvPr/>
        </p:nvSpPr>
        <p:spPr>
          <a:xfrm>
            <a:off x="10776746" y="5140350"/>
            <a:ext cx="1080002" cy="1080282"/>
          </a:xfrm>
          <a:prstGeom prst="roundRect">
            <a:avLst>
              <a:gd name="adj" fmla="val 49389"/>
            </a:avLst>
          </a:prstGeom>
          <a:solidFill>
            <a:srgbClr val="3891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20" name="圆角矩形"/>
          <p:cNvSpPr/>
          <p:nvPr/>
        </p:nvSpPr>
        <p:spPr>
          <a:xfrm>
            <a:off x="12358309" y="5140350"/>
            <a:ext cx="1080002" cy="1080282"/>
          </a:xfrm>
          <a:prstGeom prst="roundRect">
            <a:avLst>
              <a:gd name="adj" fmla="val 49389"/>
            </a:avLst>
          </a:prstGeom>
          <a:solidFill>
            <a:srgbClr val="56697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21" name="圆角矩形"/>
          <p:cNvSpPr/>
          <p:nvPr/>
        </p:nvSpPr>
        <p:spPr>
          <a:xfrm>
            <a:off x="14033909" y="5140350"/>
            <a:ext cx="1080002" cy="1080282"/>
          </a:xfrm>
          <a:prstGeom prst="roundRect">
            <a:avLst>
              <a:gd name="adj" fmla="val 49389"/>
            </a:avLst>
          </a:prstGeom>
          <a:solidFill>
            <a:srgbClr val="F1992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22" name="圆角矩形"/>
          <p:cNvSpPr/>
          <p:nvPr/>
        </p:nvSpPr>
        <p:spPr>
          <a:xfrm>
            <a:off x="15502557" y="5140350"/>
            <a:ext cx="1080002" cy="1080282"/>
          </a:xfrm>
          <a:prstGeom prst="roundRect">
            <a:avLst>
              <a:gd name="adj" fmla="val 49389"/>
            </a:avLst>
          </a:prstGeom>
          <a:solidFill>
            <a:srgbClr val="EB243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23" name="serverlist很关键"/>
          <p:cNvSpPr txBox="1"/>
          <p:nvPr/>
        </p:nvSpPr>
        <p:spPr>
          <a:xfrm>
            <a:off x="9146382" y="7599643"/>
            <a:ext cx="227939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spcBef>
                <a:spcPts val="1200"/>
              </a:spcBef>
              <a:defRPr sz="2000" cap="all" spc="39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serverlist很关键</a:t>
            </a:r>
          </a:p>
        </p:txBody>
      </p:sp>
      <p:sp>
        <p:nvSpPr>
          <p:cNvPr id="424" name="Great Features:"/>
          <p:cNvSpPr txBox="1"/>
          <p:nvPr/>
        </p:nvSpPr>
        <p:spPr>
          <a:xfrm>
            <a:off x="9146382" y="4565436"/>
            <a:ext cx="160318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spcBef>
                <a:spcPts val="1200"/>
              </a:spcBef>
              <a:defRPr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Great Features:</a:t>
            </a:r>
          </a:p>
        </p:txBody>
      </p:sp>
      <p:sp>
        <p:nvSpPr>
          <p:cNvPr id="425" name="1、通过服务治理平台查看： http://10.202.7.134:8080/os/pages/app/gateway"/>
          <p:cNvSpPr txBox="1"/>
          <p:nvPr/>
        </p:nvSpPr>
        <p:spPr>
          <a:xfrm>
            <a:off x="9146155" y="8122156"/>
            <a:ext cx="746983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24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1、通过服务治理平台查看： http://10.202.7.134:8080/os/pages/app/gateway</a:t>
            </a:r>
          </a:p>
        </p:txBody>
      </p:sp>
      <p:sp>
        <p:nvSpPr>
          <p:cNvPr id="426" name="形状"/>
          <p:cNvSpPr/>
          <p:nvPr/>
        </p:nvSpPr>
        <p:spPr>
          <a:xfrm>
            <a:off x="11057287" y="5463173"/>
            <a:ext cx="542960" cy="431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141"/>
                </a:moveTo>
                <a:cubicBezTo>
                  <a:pt x="8840" y="8141"/>
                  <a:pt x="7708" y="9552"/>
                  <a:pt x="7708" y="11994"/>
                </a:cubicBezTo>
                <a:cubicBezTo>
                  <a:pt x="7708" y="14436"/>
                  <a:pt x="8840" y="15847"/>
                  <a:pt x="10800" y="15847"/>
                </a:cubicBezTo>
                <a:cubicBezTo>
                  <a:pt x="12716" y="15847"/>
                  <a:pt x="13892" y="14436"/>
                  <a:pt x="13892" y="11994"/>
                </a:cubicBezTo>
                <a:cubicBezTo>
                  <a:pt x="13892" y="9552"/>
                  <a:pt x="12716" y="8141"/>
                  <a:pt x="10800" y="8141"/>
                </a:cubicBezTo>
                <a:close/>
                <a:moveTo>
                  <a:pt x="19248" y="3799"/>
                </a:moveTo>
                <a:cubicBezTo>
                  <a:pt x="16940" y="3799"/>
                  <a:pt x="16940" y="3799"/>
                  <a:pt x="16940" y="3799"/>
                </a:cubicBezTo>
                <a:cubicBezTo>
                  <a:pt x="16548" y="3799"/>
                  <a:pt x="16200" y="3799"/>
                  <a:pt x="15808" y="3311"/>
                </a:cubicBezTo>
                <a:cubicBezTo>
                  <a:pt x="15416" y="434"/>
                  <a:pt x="15416" y="434"/>
                  <a:pt x="15416" y="434"/>
                </a:cubicBezTo>
                <a:cubicBezTo>
                  <a:pt x="15024" y="434"/>
                  <a:pt x="14632" y="0"/>
                  <a:pt x="14240" y="0"/>
                </a:cubicBezTo>
                <a:cubicBezTo>
                  <a:pt x="6924" y="0"/>
                  <a:pt x="6924" y="0"/>
                  <a:pt x="6924" y="0"/>
                </a:cubicBezTo>
                <a:cubicBezTo>
                  <a:pt x="6924" y="0"/>
                  <a:pt x="6532" y="434"/>
                  <a:pt x="6184" y="434"/>
                </a:cubicBezTo>
                <a:cubicBezTo>
                  <a:pt x="5356" y="3311"/>
                  <a:pt x="5356" y="3311"/>
                  <a:pt x="5356" y="3311"/>
                </a:cubicBezTo>
                <a:cubicBezTo>
                  <a:pt x="5356" y="3799"/>
                  <a:pt x="5008" y="3799"/>
                  <a:pt x="4616" y="3799"/>
                </a:cubicBezTo>
                <a:cubicBezTo>
                  <a:pt x="2308" y="3799"/>
                  <a:pt x="2308" y="3799"/>
                  <a:pt x="2308" y="3799"/>
                </a:cubicBezTo>
                <a:cubicBezTo>
                  <a:pt x="740" y="3799"/>
                  <a:pt x="0" y="5264"/>
                  <a:pt x="0" y="6675"/>
                </a:cubicBezTo>
                <a:cubicBezTo>
                  <a:pt x="0" y="18724"/>
                  <a:pt x="0" y="18724"/>
                  <a:pt x="0" y="18724"/>
                </a:cubicBezTo>
                <a:cubicBezTo>
                  <a:pt x="0" y="20189"/>
                  <a:pt x="740" y="21600"/>
                  <a:pt x="2308" y="21600"/>
                </a:cubicBezTo>
                <a:cubicBezTo>
                  <a:pt x="19248" y="21600"/>
                  <a:pt x="19248" y="21600"/>
                  <a:pt x="19248" y="21600"/>
                </a:cubicBezTo>
                <a:cubicBezTo>
                  <a:pt x="20468" y="21600"/>
                  <a:pt x="21600" y="20189"/>
                  <a:pt x="21600" y="18724"/>
                </a:cubicBezTo>
                <a:cubicBezTo>
                  <a:pt x="21600" y="6675"/>
                  <a:pt x="21600" y="6675"/>
                  <a:pt x="21600" y="6675"/>
                </a:cubicBezTo>
                <a:cubicBezTo>
                  <a:pt x="21600" y="5264"/>
                  <a:pt x="20468" y="3799"/>
                  <a:pt x="19248" y="3799"/>
                </a:cubicBezTo>
                <a:close/>
                <a:moveTo>
                  <a:pt x="10800" y="18724"/>
                </a:moveTo>
                <a:cubicBezTo>
                  <a:pt x="7708" y="18724"/>
                  <a:pt x="5356" y="15847"/>
                  <a:pt x="5356" y="11994"/>
                </a:cubicBezTo>
                <a:cubicBezTo>
                  <a:pt x="5356" y="8141"/>
                  <a:pt x="7708" y="5264"/>
                  <a:pt x="10800" y="5264"/>
                </a:cubicBezTo>
                <a:cubicBezTo>
                  <a:pt x="13892" y="5264"/>
                  <a:pt x="16200" y="8141"/>
                  <a:pt x="16200" y="11994"/>
                </a:cubicBezTo>
                <a:cubicBezTo>
                  <a:pt x="16200" y="15847"/>
                  <a:pt x="13892" y="18724"/>
                  <a:pt x="10800" y="18724"/>
                </a:cubicBezTo>
                <a:close/>
                <a:moveTo>
                  <a:pt x="18508" y="8629"/>
                </a:moveTo>
                <a:cubicBezTo>
                  <a:pt x="18116" y="8629"/>
                  <a:pt x="17724" y="8141"/>
                  <a:pt x="17724" y="7652"/>
                </a:cubicBezTo>
                <a:cubicBezTo>
                  <a:pt x="17724" y="7164"/>
                  <a:pt x="18116" y="6675"/>
                  <a:pt x="18508" y="6675"/>
                </a:cubicBezTo>
                <a:cubicBezTo>
                  <a:pt x="18856" y="6675"/>
                  <a:pt x="19248" y="7164"/>
                  <a:pt x="19248" y="7652"/>
                </a:cubicBezTo>
                <a:cubicBezTo>
                  <a:pt x="19248" y="8141"/>
                  <a:pt x="18856" y="8629"/>
                  <a:pt x="18508" y="86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27" name="形状"/>
          <p:cNvSpPr/>
          <p:nvPr/>
        </p:nvSpPr>
        <p:spPr>
          <a:xfrm>
            <a:off x="14343797" y="5425854"/>
            <a:ext cx="485080" cy="485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55" y="2584"/>
                </a:moveTo>
                <a:cubicBezTo>
                  <a:pt x="18138" y="2584"/>
                  <a:pt x="18138" y="2584"/>
                  <a:pt x="18138" y="2584"/>
                </a:cubicBezTo>
                <a:cubicBezTo>
                  <a:pt x="18138" y="4778"/>
                  <a:pt x="18138" y="4778"/>
                  <a:pt x="18138" y="4778"/>
                </a:cubicBezTo>
                <a:cubicBezTo>
                  <a:pt x="14286" y="4778"/>
                  <a:pt x="14286" y="4778"/>
                  <a:pt x="14286" y="4778"/>
                </a:cubicBezTo>
                <a:cubicBezTo>
                  <a:pt x="14286" y="2584"/>
                  <a:pt x="14286" y="2584"/>
                  <a:pt x="14286" y="2584"/>
                </a:cubicBezTo>
                <a:cubicBezTo>
                  <a:pt x="7363" y="2584"/>
                  <a:pt x="7363" y="2584"/>
                  <a:pt x="7363" y="2584"/>
                </a:cubicBezTo>
                <a:cubicBezTo>
                  <a:pt x="7363" y="4778"/>
                  <a:pt x="7363" y="4778"/>
                  <a:pt x="7363" y="4778"/>
                </a:cubicBezTo>
                <a:cubicBezTo>
                  <a:pt x="3462" y="4778"/>
                  <a:pt x="3462" y="4778"/>
                  <a:pt x="3462" y="4778"/>
                </a:cubicBezTo>
                <a:cubicBezTo>
                  <a:pt x="3462" y="2584"/>
                  <a:pt x="3462" y="2584"/>
                  <a:pt x="3462" y="2584"/>
                </a:cubicBezTo>
                <a:cubicBezTo>
                  <a:pt x="2194" y="2584"/>
                  <a:pt x="2194" y="2584"/>
                  <a:pt x="2194" y="2584"/>
                </a:cubicBezTo>
                <a:cubicBezTo>
                  <a:pt x="878" y="2584"/>
                  <a:pt x="0" y="3462"/>
                  <a:pt x="0" y="4778"/>
                </a:cubicBezTo>
                <a:cubicBezTo>
                  <a:pt x="0" y="19455"/>
                  <a:pt x="0" y="19455"/>
                  <a:pt x="0" y="19455"/>
                </a:cubicBezTo>
                <a:cubicBezTo>
                  <a:pt x="0" y="20722"/>
                  <a:pt x="878" y="21600"/>
                  <a:pt x="2194" y="21600"/>
                </a:cubicBezTo>
                <a:cubicBezTo>
                  <a:pt x="19455" y="21600"/>
                  <a:pt x="19455" y="21600"/>
                  <a:pt x="19455" y="21600"/>
                </a:cubicBezTo>
                <a:cubicBezTo>
                  <a:pt x="20722" y="21600"/>
                  <a:pt x="21600" y="20722"/>
                  <a:pt x="21600" y="19455"/>
                </a:cubicBezTo>
                <a:cubicBezTo>
                  <a:pt x="21600" y="4778"/>
                  <a:pt x="21600" y="4778"/>
                  <a:pt x="21600" y="4778"/>
                </a:cubicBezTo>
                <a:cubicBezTo>
                  <a:pt x="21600" y="3462"/>
                  <a:pt x="20722" y="2584"/>
                  <a:pt x="19455" y="2584"/>
                </a:cubicBezTo>
                <a:close/>
                <a:moveTo>
                  <a:pt x="19455" y="19455"/>
                </a:moveTo>
                <a:cubicBezTo>
                  <a:pt x="2194" y="19455"/>
                  <a:pt x="2194" y="19455"/>
                  <a:pt x="2194" y="19455"/>
                </a:cubicBezTo>
                <a:cubicBezTo>
                  <a:pt x="2194" y="9557"/>
                  <a:pt x="2194" y="9557"/>
                  <a:pt x="2194" y="9557"/>
                </a:cubicBezTo>
                <a:cubicBezTo>
                  <a:pt x="19455" y="9557"/>
                  <a:pt x="19455" y="9557"/>
                  <a:pt x="19455" y="9557"/>
                </a:cubicBezTo>
                <a:lnTo>
                  <a:pt x="19455" y="19455"/>
                </a:lnTo>
                <a:close/>
                <a:moveTo>
                  <a:pt x="6046" y="0"/>
                </a:moveTo>
                <a:cubicBezTo>
                  <a:pt x="4340" y="0"/>
                  <a:pt x="4340" y="0"/>
                  <a:pt x="4340" y="0"/>
                </a:cubicBezTo>
                <a:cubicBezTo>
                  <a:pt x="4340" y="4340"/>
                  <a:pt x="4340" y="4340"/>
                  <a:pt x="4340" y="4340"/>
                </a:cubicBezTo>
                <a:cubicBezTo>
                  <a:pt x="6046" y="4340"/>
                  <a:pt x="6046" y="4340"/>
                  <a:pt x="6046" y="4340"/>
                </a:cubicBezTo>
                <a:lnTo>
                  <a:pt x="6046" y="0"/>
                </a:lnTo>
                <a:close/>
                <a:moveTo>
                  <a:pt x="17260" y="0"/>
                </a:moveTo>
                <a:cubicBezTo>
                  <a:pt x="15554" y="0"/>
                  <a:pt x="15554" y="0"/>
                  <a:pt x="15554" y="0"/>
                </a:cubicBezTo>
                <a:cubicBezTo>
                  <a:pt x="15554" y="4340"/>
                  <a:pt x="15554" y="4340"/>
                  <a:pt x="15554" y="4340"/>
                </a:cubicBezTo>
                <a:cubicBezTo>
                  <a:pt x="17260" y="4340"/>
                  <a:pt x="17260" y="4340"/>
                  <a:pt x="17260" y="4340"/>
                </a:cubicBezTo>
                <a:lnTo>
                  <a:pt x="1726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28" name="形状"/>
          <p:cNvSpPr/>
          <p:nvPr/>
        </p:nvSpPr>
        <p:spPr>
          <a:xfrm>
            <a:off x="9393251" y="5539709"/>
            <a:ext cx="487670" cy="311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5" h="21600" extrusionOk="0">
                <a:moveTo>
                  <a:pt x="488" y="2054"/>
                </a:moveTo>
                <a:cubicBezTo>
                  <a:pt x="1286" y="2662"/>
                  <a:pt x="9175" y="9507"/>
                  <a:pt x="9175" y="9507"/>
                </a:cubicBezTo>
                <a:cubicBezTo>
                  <a:pt x="9598" y="10115"/>
                  <a:pt x="10020" y="10115"/>
                  <a:pt x="10490" y="10115"/>
                </a:cubicBezTo>
                <a:cubicBezTo>
                  <a:pt x="10866" y="10115"/>
                  <a:pt x="11288" y="10115"/>
                  <a:pt x="11288" y="9507"/>
                </a:cubicBezTo>
                <a:cubicBezTo>
                  <a:pt x="11664" y="9507"/>
                  <a:pt x="19600" y="2662"/>
                  <a:pt x="20022" y="2054"/>
                </a:cubicBezTo>
                <a:cubicBezTo>
                  <a:pt x="20867" y="1369"/>
                  <a:pt x="21243" y="0"/>
                  <a:pt x="20445" y="0"/>
                </a:cubicBezTo>
                <a:cubicBezTo>
                  <a:pt x="488" y="0"/>
                  <a:pt x="488" y="0"/>
                  <a:pt x="488" y="0"/>
                </a:cubicBezTo>
                <a:cubicBezTo>
                  <a:pt x="-357" y="0"/>
                  <a:pt x="66" y="1369"/>
                  <a:pt x="488" y="2054"/>
                </a:cubicBezTo>
                <a:close/>
                <a:moveTo>
                  <a:pt x="20445" y="6085"/>
                </a:moveTo>
                <a:cubicBezTo>
                  <a:pt x="20022" y="6085"/>
                  <a:pt x="11664" y="12854"/>
                  <a:pt x="11288" y="13538"/>
                </a:cubicBezTo>
                <a:cubicBezTo>
                  <a:pt x="11288" y="13538"/>
                  <a:pt x="10866" y="13538"/>
                  <a:pt x="10490" y="13538"/>
                </a:cubicBezTo>
                <a:cubicBezTo>
                  <a:pt x="10020" y="13538"/>
                  <a:pt x="9598" y="13538"/>
                  <a:pt x="9175" y="13538"/>
                </a:cubicBezTo>
                <a:cubicBezTo>
                  <a:pt x="8753" y="12854"/>
                  <a:pt x="911" y="6085"/>
                  <a:pt x="488" y="6085"/>
                </a:cubicBezTo>
                <a:cubicBezTo>
                  <a:pt x="66" y="5476"/>
                  <a:pt x="66" y="6085"/>
                  <a:pt x="66" y="6085"/>
                </a:cubicBezTo>
                <a:cubicBezTo>
                  <a:pt x="66" y="6693"/>
                  <a:pt x="66" y="20231"/>
                  <a:pt x="66" y="20231"/>
                </a:cubicBezTo>
                <a:cubicBezTo>
                  <a:pt x="66" y="20915"/>
                  <a:pt x="488" y="21600"/>
                  <a:pt x="1286" y="21600"/>
                </a:cubicBezTo>
                <a:cubicBezTo>
                  <a:pt x="19600" y="21600"/>
                  <a:pt x="19600" y="21600"/>
                  <a:pt x="19600" y="21600"/>
                </a:cubicBezTo>
                <a:cubicBezTo>
                  <a:pt x="20445" y="21600"/>
                  <a:pt x="20867" y="20915"/>
                  <a:pt x="20867" y="20231"/>
                </a:cubicBezTo>
                <a:cubicBezTo>
                  <a:pt x="20867" y="20231"/>
                  <a:pt x="20867" y="6693"/>
                  <a:pt x="20867" y="6085"/>
                </a:cubicBezTo>
                <a:cubicBezTo>
                  <a:pt x="20867" y="6085"/>
                  <a:pt x="20867" y="5476"/>
                  <a:pt x="20445" y="608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29" name="形状"/>
          <p:cNvSpPr/>
          <p:nvPr/>
        </p:nvSpPr>
        <p:spPr>
          <a:xfrm>
            <a:off x="12640343" y="5539711"/>
            <a:ext cx="539109" cy="265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97" y="0"/>
                </a:moveTo>
                <a:cubicBezTo>
                  <a:pt x="2303" y="0"/>
                  <a:pt x="2303" y="0"/>
                  <a:pt x="2303" y="0"/>
                </a:cubicBezTo>
                <a:cubicBezTo>
                  <a:pt x="782" y="0"/>
                  <a:pt x="0" y="2274"/>
                  <a:pt x="0" y="4635"/>
                </a:cubicBezTo>
                <a:cubicBezTo>
                  <a:pt x="0" y="17752"/>
                  <a:pt x="0" y="17752"/>
                  <a:pt x="0" y="17752"/>
                </a:cubicBezTo>
                <a:cubicBezTo>
                  <a:pt x="0" y="20113"/>
                  <a:pt x="782" y="21600"/>
                  <a:pt x="2303" y="21600"/>
                </a:cubicBezTo>
                <a:cubicBezTo>
                  <a:pt x="19297" y="21600"/>
                  <a:pt x="19297" y="21600"/>
                  <a:pt x="19297" y="21600"/>
                </a:cubicBezTo>
                <a:cubicBezTo>
                  <a:pt x="20427" y="21600"/>
                  <a:pt x="21600" y="20113"/>
                  <a:pt x="21600" y="17752"/>
                </a:cubicBezTo>
                <a:cubicBezTo>
                  <a:pt x="21600" y="4635"/>
                  <a:pt x="21600" y="4635"/>
                  <a:pt x="21600" y="4635"/>
                </a:cubicBezTo>
                <a:cubicBezTo>
                  <a:pt x="21600" y="2274"/>
                  <a:pt x="20427" y="0"/>
                  <a:pt x="19297" y="0"/>
                </a:cubicBezTo>
                <a:close/>
                <a:moveTo>
                  <a:pt x="19297" y="17752"/>
                </a:moveTo>
                <a:cubicBezTo>
                  <a:pt x="2303" y="17752"/>
                  <a:pt x="2303" y="17752"/>
                  <a:pt x="2303" y="17752"/>
                </a:cubicBezTo>
                <a:cubicBezTo>
                  <a:pt x="2303" y="4635"/>
                  <a:pt x="2303" y="4635"/>
                  <a:pt x="2303" y="4635"/>
                </a:cubicBezTo>
                <a:cubicBezTo>
                  <a:pt x="19297" y="4635"/>
                  <a:pt x="19297" y="4635"/>
                  <a:pt x="19297" y="4635"/>
                </a:cubicBezTo>
                <a:lnTo>
                  <a:pt x="19297" y="17752"/>
                </a:lnTo>
                <a:close/>
                <a:moveTo>
                  <a:pt x="18514" y="6909"/>
                </a:moveTo>
                <a:cubicBezTo>
                  <a:pt x="13864" y="6909"/>
                  <a:pt x="13864" y="6909"/>
                  <a:pt x="13864" y="6909"/>
                </a:cubicBezTo>
                <a:cubicBezTo>
                  <a:pt x="13864" y="15479"/>
                  <a:pt x="13864" y="15479"/>
                  <a:pt x="13864" y="15479"/>
                </a:cubicBezTo>
                <a:cubicBezTo>
                  <a:pt x="18514" y="15479"/>
                  <a:pt x="18514" y="15479"/>
                  <a:pt x="18514" y="15479"/>
                </a:cubicBezTo>
                <a:lnTo>
                  <a:pt x="18514" y="6909"/>
                </a:lnTo>
                <a:close/>
                <a:moveTo>
                  <a:pt x="7736" y="6909"/>
                </a:moveTo>
                <a:cubicBezTo>
                  <a:pt x="3129" y="6909"/>
                  <a:pt x="3129" y="6909"/>
                  <a:pt x="3129" y="6909"/>
                </a:cubicBezTo>
                <a:cubicBezTo>
                  <a:pt x="3129" y="15479"/>
                  <a:pt x="3129" y="15479"/>
                  <a:pt x="3129" y="15479"/>
                </a:cubicBezTo>
                <a:cubicBezTo>
                  <a:pt x="7736" y="15479"/>
                  <a:pt x="7736" y="15479"/>
                  <a:pt x="7736" y="15479"/>
                </a:cubicBezTo>
                <a:lnTo>
                  <a:pt x="7736" y="6909"/>
                </a:lnTo>
                <a:close/>
                <a:moveTo>
                  <a:pt x="13082" y="6909"/>
                </a:moveTo>
                <a:cubicBezTo>
                  <a:pt x="8475" y="6909"/>
                  <a:pt x="8475" y="6909"/>
                  <a:pt x="8475" y="6909"/>
                </a:cubicBezTo>
                <a:cubicBezTo>
                  <a:pt x="8475" y="15479"/>
                  <a:pt x="8475" y="15479"/>
                  <a:pt x="8475" y="15479"/>
                </a:cubicBezTo>
                <a:cubicBezTo>
                  <a:pt x="13082" y="15479"/>
                  <a:pt x="13082" y="15479"/>
                  <a:pt x="13082" y="15479"/>
                </a:cubicBezTo>
                <a:lnTo>
                  <a:pt x="13082" y="690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30" name="形状"/>
          <p:cNvSpPr/>
          <p:nvPr/>
        </p:nvSpPr>
        <p:spPr>
          <a:xfrm>
            <a:off x="15929723" y="5409141"/>
            <a:ext cx="210563" cy="487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1184" extrusionOk="0">
                <a:moveTo>
                  <a:pt x="1934" y="21170"/>
                </a:moveTo>
                <a:cubicBezTo>
                  <a:pt x="981" y="21170"/>
                  <a:pt x="10405" y="12712"/>
                  <a:pt x="10405" y="12712"/>
                </a:cubicBezTo>
                <a:cubicBezTo>
                  <a:pt x="9452" y="12281"/>
                  <a:pt x="28" y="11039"/>
                  <a:pt x="28" y="10131"/>
                </a:cubicBezTo>
                <a:cubicBezTo>
                  <a:pt x="-819" y="9366"/>
                  <a:pt x="17922" y="0"/>
                  <a:pt x="18875" y="0"/>
                </a:cubicBezTo>
                <a:cubicBezTo>
                  <a:pt x="18875" y="430"/>
                  <a:pt x="10405" y="8458"/>
                  <a:pt x="10405" y="8936"/>
                </a:cubicBezTo>
                <a:cubicBezTo>
                  <a:pt x="11252" y="9366"/>
                  <a:pt x="20781" y="10609"/>
                  <a:pt x="20781" y="11469"/>
                </a:cubicBezTo>
                <a:cubicBezTo>
                  <a:pt x="20781" y="11899"/>
                  <a:pt x="2887" y="21600"/>
                  <a:pt x="1934" y="2117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31" name="iPad Mockup"/>
          <p:cNvSpPr txBox="1"/>
          <p:nvPr/>
        </p:nvSpPr>
        <p:spPr>
          <a:xfrm>
            <a:off x="7144883" y="2145800"/>
            <a:ext cx="400302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iPad Mockup</a:t>
            </a:r>
          </a:p>
        </p:txBody>
      </p:sp>
      <p:sp>
        <p:nvSpPr>
          <p:cNvPr id="432" name="Your great subtitle goes here"/>
          <p:cNvSpPr txBox="1"/>
          <p:nvPr/>
        </p:nvSpPr>
        <p:spPr>
          <a:xfrm>
            <a:off x="7519483" y="2951519"/>
            <a:ext cx="32633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21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Your great subtitle goes here</a:t>
            </a:r>
          </a:p>
        </p:txBody>
      </p:sp>
      <p:grpSp>
        <p:nvGrpSpPr>
          <p:cNvPr id="436" name="成组"/>
          <p:cNvGrpSpPr/>
          <p:nvPr/>
        </p:nvGrpSpPr>
        <p:grpSpPr>
          <a:xfrm>
            <a:off x="8846343" y="3417446"/>
            <a:ext cx="600075" cy="142913"/>
            <a:chOff x="0" y="0"/>
            <a:chExt cx="600074" cy="142912"/>
          </a:xfrm>
        </p:grpSpPr>
        <p:sp>
          <p:nvSpPr>
            <p:cNvPr id="433" name="圆形"/>
            <p:cNvSpPr/>
            <p:nvPr/>
          </p:nvSpPr>
          <p:spPr>
            <a:xfrm>
              <a:off x="-1" y="-1"/>
              <a:ext cx="142876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434" name="圆形"/>
            <p:cNvSpPr/>
            <p:nvPr/>
          </p:nvSpPr>
          <p:spPr>
            <a:xfrm>
              <a:off x="2286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435" name="圆形"/>
            <p:cNvSpPr/>
            <p:nvPr/>
          </p:nvSpPr>
          <p:spPr>
            <a:xfrm>
              <a:off x="4572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  <p:pic>
        <p:nvPicPr>
          <p:cNvPr id="437" name="fullsizeoutput_3a1.jpeg" descr="fullsizeoutput_3a1.jpeg"/>
          <p:cNvPicPr>
            <a:picLocks noChangeAspect="1"/>
          </p:cNvPicPr>
          <p:nvPr/>
        </p:nvPicPr>
        <p:blipFill>
          <a:blip r:embed="rId2">
            <a:extLst/>
          </a:blip>
          <a:srcRect t="19855" b="19855"/>
          <a:stretch>
            <a:fillRect/>
          </a:stretch>
        </p:blipFill>
        <p:spPr>
          <a:xfrm>
            <a:off x="0" y="0"/>
            <a:ext cx="18288000" cy="720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27.png" descr="image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1327" y="3515609"/>
            <a:ext cx="6111311" cy="1040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fullsizeoutput_3a0.jpeg" descr="fullsizeoutput_3a0.jpeg"/>
          <p:cNvPicPr>
            <a:picLocks noChangeAspect="1"/>
          </p:cNvPicPr>
          <p:nvPr/>
        </p:nvPicPr>
        <p:blipFill>
          <a:blip r:embed="rId4">
            <a:extLst/>
          </a:blip>
          <a:srcRect l="11723" r="11723"/>
          <a:stretch>
            <a:fillRect/>
          </a:stretch>
        </p:blipFill>
        <p:spPr>
          <a:xfrm>
            <a:off x="2473643" y="4527394"/>
            <a:ext cx="4730405" cy="6303416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2、直接通过网关查看： http://sgs-int-apigw.intsit.sfdc.com.cn:1080/gateway/manager/serverlist"/>
          <p:cNvSpPr txBox="1"/>
          <p:nvPr/>
        </p:nvSpPr>
        <p:spPr>
          <a:xfrm>
            <a:off x="9146155" y="9085528"/>
            <a:ext cx="7469831" cy="989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600"/>
              </a:lnSpc>
              <a:defRPr sz="2400">
                <a:latin typeface="Lato Light"/>
                <a:ea typeface="Lato Light"/>
                <a:cs typeface="Lato Light"/>
                <a:sym typeface="Lato Light"/>
              </a:defRPr>
            </a:pPr>
            <a:r>
              <a:t>2、直接通过网关查看： </a:t>
            </a:r>
            <a:r>
              <a:rPr u="sng">
                <a:hlinkClick r:id="rId5"/>
              </a:rPr>
              <a:t>http://sgs-int-apigw.intsit.sfdc.com.cn:1080/gateway/manager/serverlist</a:t>
            </a:r>
          </a:p>
        </p:txBody>
      </p:sp>
      <p:sp>
        <p:nvSpPr>
          <p:cNvPr id="441" name="3、通过网关管理平台查看： http://10.202.105.151/"/>
          <p:cNvSpPr txBox="1"/>
          <p:nvPr/>
        </p:nvSpPr>
        <p:spPr>
          <a:xfrm>
            <a:off x="9146155" y="10518858"/>
            <a:ext cx="746983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24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3、通过网关管理平台查看： http://10.202.105.151/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60634" y="747193"/>
            <a:ext cx="459241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444" name="屏幕快照 2017-10-19 下午1.57.50.png" descr="屏幕快照 2017-10-19 下午1.57.50.png"/>
          <p:cNvPicPr>
            <a:picLocks noChangeAspect="1"/>
          </p:cNvPicPr>
          <p:nvPr/>
        </p:nvPicPr>
        <p:blipFill>
          <a:blip r:embed="rId2">
            <a:extLst/>
          </a:blip>
          <a:srcRect l="348"/>
          <a:stretch>
            <a:fillRect/>
          </a:stretch>
        </p:blipFill>
        <p:spPr>
          <a:xfrm>
            <a:off x="0" y="68005"/>
            <a:ext cx="9587722" cy="12677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屏幕快照 2017-10-19 下午1.59.16.png" descr="屏幕快照 2017-10-19 下午1.59.16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9711019" y="0"/>
            <a:ext cx="8542639" cy="12607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44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37" y="33028"/>
            <a:ext cx="17036377" cy="12777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337977" y="747193"/>
            <a:ext cx="30455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9" name="内容目录"/>
          <p:cNvSpPr txBox="1"/>
          <p:nvPr/>
        </p:nvSpPr>
        <p:spPr>
          <a:xfrm>
            <a:off x="6596925" y="2082300"/>
            <a:ext cx="5098937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内容目录</a:t>
            </a:r>
          </a:p>
        </p:txBody>
      </p:sp>
      <p:sp>
        <p:nvSpPr>
          <p:cNvPr id="60" name="接入微服务框架"/>
          <p:cNvSpPr txBox="1"/>
          <p:nvPr/>
        </p:nvSpPr>
        <p:spPr>
          <a:xfrm>
            <a:off x="7519483" y="2926119"/>
            <a:ext cx="3263374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21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接入微服务框架</a:t>
            </a:r>
          </a:p>
        </p:txBody>
      </p:sp>
      <p:grpSp>
        <p:nvGrpSpPr>
          <p:cNvPr id="64" name="成组"/>
          <p:cNvGrpSpPr/>
          <p:nvPr/>
        </p:nvGrpSpPr>
        <p:grpSpPr>
          <a:xfrm>
            <a:off x="8846343" y="3417446"/>
            <a:ext cx="600075" cy="142913"/>
            <a:chOff x="0" y="0"/>
            <a:chExt cx="600074" cy="142912"/>
          </a:xfrm>
        </p:grpSpPr>
        <p:sp>
          <p:nvSpPr>
            <p:cNvPr id="61" name="圆形"/>
            <p:cNvSpPr/>
            <p:nvPr/>
          </p:nvSpPr>
          <p:spPr>
            <a:xfrm>
              <a:off x="-1" y="-1"/>
              <a:ext cx="142876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62" name="圆形"/>
            <p:cNvSpPr/>
            <p:nvPr/>
          </p:nvSpPr>
          <p:spPr>
            <a:xfrm>
              <a:off x="2286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63" name="圆形"/>
            <p:cNvSpPr/>
            <p:nvPr/>
          </p:nvSpPr>
          <p:spPr>
            <a:xfrm>
              <a:off x="4572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  <p:sp>
        <p:nvSpPr>
          <p:cNvPr id="65" name="微服务框架整体架构"/>
          <p:cNvSpPr txBox="1"/>
          <p:nvPr/>
        </p:nvSpPr>
        <p:spPr>
          <a:xfrm>
            <a:off x="8327473" y="4421201"/>
            <a:ext cx="8522391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2600"/>
              </a:lnSpc>
              <a:defRPr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微服务框架整体架构</a:t>
            </a:r>
          </a:p>
        </p:txBody>
      </p:sp>
      <p:sp>
        <p:nvSpPr>
          <p:cNvPr id="66" name="圆形"/>
          <p:cNvSpPr/>
          <p:nvPr/>
        </p:nvSpPr>
        <p:spPr>
          <a:xfrm>
            <a:off x="7038423" y="4539667"/>
            <a:ext cx="853441" cy="853663"/>
          </a:xfrm>
          <a:prstGeom prst="ellipse">
            <a:avLst/>
          </a:prstGeom>
          <a:solidFill>
            <a:srgbClr val="7FB34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67" name="1"/>
          <p:cNvSpPr txBox="1"/>
          <p:nvPr/>
        </p:nvSpPr>
        <p:spPr>
          <a:xfrm>
            <a:off x="7121410" y="4734631"/>
            <a:ext cx="67182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7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1</a:t>
            </a:r>
          </a:p>
        </p:txBody>
      </p:sp>
      <p:sp>
        <p:nvSpPr>
          <p:cNvPr id="68" name="圆形"/>
          <p:cNvSpPr/>
          <p:nvPr/>
        </p:nvSpPr>
        <p:spPr>
          <a:xfrm>
            <a:off x="7038423" y="6089470"/>
            <a:ext cx="853441" cy="853663"/>
          </a:xfrm>
          <a:prstGeom prst="ellipse">
            <a:avLst/>
          </a:prstGeom>
          <a:solidFill>
            <a:srgbClr val="3891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69" name="服务注册与发现"/>
          <p:cNvSpPr txBox="1"/>
          <p:nvPr/>
        </p:nvSpPr>
        <p:spPr>
          <a:xfrm>
            <a:off x="8327473" y="5963777"/>
            <a:ext cx="8522391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just">
              <a:lnSpc>
                <a:spcPts val="2600"/>
              </a:lnSpc>
              <a:defRPr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服务注册与发现</a:t>
            </a:r>
          </a:p>
        </p:txBody>
      </p:sp>
      <p:sp>
        <p:nvSpPr>
          <p:cNvPr id="70" name="2"/>
          <p:cNvSpPr txBox="1"/>
          <p:nvPr/>
        </p:nvSpPr>
        <p:spPr>
          <a:xfrm>
            <a:off x="7121410" y="6297135"/>
            <a:ext cx="67182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7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2</a:t>
            </a:r>
          </a:p>
        </p:txBody>
      </p:sp>
      <p:sp>
        <p:nvSpPr>
          <p:cNvPr id="71" name="圆形"/>
          <p:cNvSpPr/>
          <p:nvPr/>
        </p:nvSpPr>
        <p:spPr>
          <a:xfrm>
            <a:off x="7038423" y="7639274"/>
            <a:ext cx="853441" cy="853663"/>
          </a:xfrm>
          <a:prstGeom prst="ellipse">
            <a:avLst/>
          </a:prstGeom>
          <a:solidFill>
            <a:srgbClr val="48586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72" name="通过API网关快速定位系统问题"/>
          <p:cNvSpPr txBox="1"/>
          <p:nvPr/>
        </p:nvSpPr>
        <p:spPr>
          <a:xfrm>
            <a:off x="8327473" y="7549152"/>
            <a:ext cx="8522391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just">
              <a:lnSpc>
                <a:spcPts val="2600"/>
              </a:lnSpc>
              <a:defRPr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通过API网关快速定位系统问题</a:t>
            </a:r>
          </a:p>
        </p:txBody>
      </p:sp>
      <p:sp>
        <p:nvSpPr>
          <p:cNvPr id="73" name="3"/>
          <p:cNvSpPr txBox="1"/>
          <p:nvPr/>
        </p:nvSpPr>
        <p:spPr>
          <a:xfrm>
            <a:off x="7121410" y="7831060"/>
            <a:ext cx="67182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7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3</a:t>
            </a:r>
          </a:p>
        </p:txBody>
      </p:sp>
      <p:sp>
        <p:nvSpPr>
          <p:cNvPr id="74" name="圆形"/>
          <p:cNvSpPr/>
          <p:nvPr/>
        </p:nvSpPr>
        <p:spPr>
          <a:xfrm>
            <a:off x="7038423" y="9189077"/>
            <a:ext cx="853441" cy="853663"/>
          </a:xfrm>
          <a:prstGeom prst="ellipse">
            <a:avLst/>
          </a:prstGeom>
          <a:solidFill>
            <a:srgbClr val="F1992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75" name="4"/>
          <p:cNvSpPr txBox="1"/>
          <p:nvPr/>
        </p:nvSpPr>
        <p:spPr>
          <a:xfrm>
            <a:off x="7102357" y="9393563"/>
            <a:ext cx="67182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7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4</a:t>
            </a:r>
          </a:p>
        </p:txBody>
      </p:sp>
      <p:grpSp>
        <p:nvGrpSpPr>
          <p:cNvPr id="96" name="成组"/>
          <p:cNvGrpSpPr/>
          <p:nvPr/>
        </p:nvGrpSpPr>
        <p:grpSpPr>
          <a:xfrm>
            <a:off x="1502887" y="4417369"/>
            <a:ext cx="4432866" cy="5594816"/>
            <a:chOff x="0" y="0"/>
            <a:chExt cx="4432865" cy="5594814"/>
          </a:xfrm>
        </p:grpSpPr>
        <p:grpSp>
          <p:nvGrpSpPr>
            <p:cNvPr id="89" name="成组"/>
            <p:cNvGrpSpPr/>
            <p:nvPr/>
          </p:nvGrpSpPr>
          <p:grpSpPr>
            <a:xfrm>
              <a:off x="-1" y="0"/>
              <a:ext cx="4432867" cy="4639694"/>
              <a:chOff x="0" y="0"/>
              <a:chExt cx="4432865" cy="4639693"/>
            </a:xfrm>
          </p:grpSpPr>
          <p:grpSp>
            <p:nvGrpSpPr>
              <p:cNvPr id="78" name="成组"/>
              <p:cNvGrpSpPr/>
              <p:nvPr/>
            </p:nvGrpSpPr>
            <p:grpSpPr>
              <a:xfrm>
                <a:off x="755578" y="884111"/>
                <a:ext cx="2908507" cy="3755583"/>
                <a:chOff x="0" y="0"/>
                <a:chExt cx="2908505" cy="3755581"/>
              </a:xfrm>
            </p:grpSpPr>
            <p:sp>
              <p:nvSpPr>
                <p:cNvPr id="76" name="形状"/>
                <p:cNvSpPr/>
                <p:nvPr/>
              </p:nvSpPr>
              <p:spPr>
                <a:xfrm>
                  <a:off x="75517" y="49964"/>
                  <a:ext cx="2755664" cy="36361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203" h="21059" extrusionOk="0">
                      <a:moveTo>
                        <a:pt x="2960" y="2400"/>
                      </a:moveTo>
                      <a:cubicBezTo>
                        <a:pt x="2960" y="2400"/>
                        <a:pt x="5884" y="220"/>
                        <a:pt x="9805" y="17"/>
                      </a:cubicBezTo>
                      <a:cubicBezTo>
                        <a:pt x="9805" y="17"/>
                        <a:pt x="16451" y="-541"/>
                        <a:pt x="19907" y="4783"/>
                      </a:cubicBezTo>
                      <a:cubicBezTo>
                        <a:pt x="19907" y="4783"/>
                        <a:pt x="20572" y="8535"/>
                        <a:pt x="19907" y="10360"/>
                      </a:cubicBezTo>
                      <a:cubicBezTo>
                        <a:pt x="19907" y="10360"/>
                        <a:pt x="16983" y="14772"/>
                        <a:pt x="17050" y="15177"/>
                      </a:cubicBezTo>
                      <a:cubicBezTo>
                        <a:pt x="15189" y="19183"/>
                        <a:pt x="15189" y="19183"/>
                        <a:pt x="15189" y="19183"/>
                      </a:cubicBezTo>
                      <a:cubicBezTo>
                        <a:pt x="15189" y="19183"/>
                        <a:pt x="14989" y="21059"/>
                        <a:pt x="13992" y="21059"/>
                      </a:cubicBezTo>
                      <a:cubicBezTo>
                        <a:pt x="6682" y="21059"/>
                        <a:pt x="6682" y="21059"/>
                        <a:pt x="6682" y="21059"/>
                      </a:cubicBezTo>
                      <a:cubicBezTo>
                        <a:pt x="6682" y="21059"/>
                        <a:pt x="5352" y="21059"/>
                        <a:pt x="5352" y="19538"/>
                      </a:cubicBezTo>
                      <a:cubicBezTo>
                        <a:pt x="5352" y="19538"/>
                        <a:pt x="3890" y="15583"/>
                        <a:pt x="2960" y="14518"/>
                      </a:cubicBezTo>
                      <a:cubicBezTo>
                        <a:pt x="2960" y="14518"/>
                        <a:pt x="168" y="9955"/>
                        <a:pt x="168" y="8484"/>
                      </a:cubicBezTo>
                      <a:cubicBezTo>
                        <a:pt x="168" y="8484"/>
                        <a:pt x="-1028" y="5797"/>
                        <a:pt x="2960" y="2400"/>
                      </a:cubicBezTo>
                      <a:close/>
                    </a:path>
                  </a:pathLst>
                </a:custGeom>
                <a:solidFill>
                  <a:srgbClr val="3891D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700"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/>
                </a:p>
              </p:txBody>
            </p:sp>
            <p:sp>
              <p:nvSpPr>
                <p:cNvPr id="77" name="形状"/>
                <p:cNvSpPr/>
                <p:nvPr/>
              </p:nvSpPr>
              <p:spPr>
                <a:xfrm>
                  <a:off x="0" y="0"/>
                  <a:ext cx="2908506" cy="37555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66" y="0"/>
                      </a:moveTo>
                      <a:cubicBezTo>
                        <a:pt x="4845" y="0"/>
                        <a:pt x="0" y="3625"/>
                        <a:pt x="0" y="8056"/>
                      </a:cubicBezTo>
                      <a:cubicBezTo>
                        <a:pt x="0" y="9516"/>
                        <a:pt x="538" y="10876"/>
                        <a:pt x="1480" y="12084"/>
                      </a:cubicBezTo>
                      <a:cubicBezTo>
                        <a:pt x="4105" y="15659"/>
                        <a:pt x="4778" y="17673"/>
                        <a:pt x="5249" y="19586"/>
                      </a:cubicBezTo>
                      <a:cubicBezTo>
                        <a:pt x="5585" y="21197"/>
                        <a:pt x="6123" y="21600"/>
                        <a:pt x="7738" y="21600"/>
                      </a:cubicBezTo>
                      <a:cubicBezTo>
                        <a:pt x="8411" y="21600"/>
                        <a:pt x="9555" y="21600"/>
                        <a:pt x="10766" y="21600"/>
                      </a:cubicBezTo>
                      <a:cubicBezTo>
                        <a:pt x="12045" y="21600"/>
                        <a:pt x="13121" y="21600"/>
                        <a:pt x="13862" y="21600"/>
                      </a:cubicBezTo>
                      <a:cubicBezTo>
                        <a:pt x="15477" y="21600"/>
                        <a:pt x="16015" y="21197"/>
                        <a:pt x="16351" y="19586"/>
                      </a:cubicBezTo>
                      <a:cubicBezTo>
                        <a:pt x="16755" y="17673"/>
                        <a:pt x="17495" y="15659"/>
                        <a:pt x="20120" y="12084"/>
                      </a:cubicBezTo>
                      <a:cubicBezTo>
                        <a:pt x="20994" y="10876"/>
                        <a:pt x="21600" y="9516"/>
                        <a:pt x="21600" y="8056"/>
                      </a:cubicBezTo>
                      <a:cubicBezTo>
                        <a:pt x="21600" y="3625"/>
                        <a:pt x="16755" y="0"/>
                        <a:pt x="10766" y="0"/>
                      </a:cubicBezTo>
                      <a:close/>
                      <a:moveTo>
                        <a:pt x="19312" y="11731"/>
                      </a:moveTo>
                      <a:cubicBezTo>
                        <a:pt x="16688" y="15206"/>
                        <a:pt x="15880" y="17270"/>
                        <a:pt x="15409" y="19485"/>
                      </a:cubicBezTo>
                      <a:cubicBezTo>
                        <a:pt x="15342" y="19737"/>
                        <a:pt x="15207" y="20442"/>
                        <a:pt x="14871" y="20694"/>
                      </a:cubicBezTo>
                      <a:cubicBezTo>
                        <a:pt x="14804" y="20794"/>
                        <a:pt x="14602" y="20845"/>
                        <a:pt x="13862" y="20845"/>
                      </a:cubicBezTo>
                      <a:cubicBezTo>
                        <a:pt x="10766" y="20845"/>
                        <a:pt x="10766" y="20845"/>
                        <a:pt x="10766" y="20845"/>
                      </a:cubicBezTo>
                      <a:cubicBezTo>
                        <a:pt x="7738" y="20845"/>
                        <a:pt x="7738" y="20845"/>
                        <a:pt x="7738" y="20845"/>
                      </a:cubicBezTo>
                      <a:cubicBezTo>
                        <a:pt x="6998" y="20845"/>
                        <a:pt x="6796" y="20794"/>
                        <a:pt x="6729" y="20694"/>
                      </a:cubicBezTo>
                      <a:cubicBezTo>
                        <a:pt x="6393" y="20442"/>
                        <a:pt x="6258" y="19737"/>
                        <a:pt x="6191" y="19485"/>
                      </a:cubicBezTo>
                      <a:cubicBezTo>
                        <a:pt x="5720" y="17270"/>
                        <a:pt x="4912" y="15206"/>
                        <a:pt x="2288" y="11731"/>
                      </a:cubicBezTo>
                      <a:cubicBezTo>
                        <a:pt x="1413" y="10573"/>
                        <a:pt x="1009" y="9315"/>
                        <a:pt x="1009" y="8056"/>
                      </a:cubicBezTo>
                      <a:cubicBezTo>
                        <a:pt x="1009" y="4028"/>
                        <a:pt x="5383" y="705"/>
                        <a:pt x="10766" y="705"/>
                      </a:cubicBezTo>
                      <a:cubicBezTo>
                        <a:pt x="16217" y="705"/>
                        <a:pt x="20591" y="4028"/>
                        <a:pt x="20591" y="8056"/>
                      </a:cubicBezTo>
                      <a:cubicBezTo>
                        <a:pt x="20591" y="9315"/>
                        <a:pt x="20187" y="10573"/>
                        <a:pt x="19312" y="11731"/>
                      </a:cubicBezTo>
                      <a:close/>
                    </a:path>
                  </a:pathLst>
                </a:custGeom>
                <a:solidFill>
                  <a:srgbClr val="3891D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700"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/>
                </a:p>
              </p:txBody>
            </p:sp>
          </p:grpSp>
          <p:grpSp>
            <p:nvGrpSpPr>
              <p:cNvPr id="88" name="成组"/>
              <p:cNvGrpSpPr/>
              <p:nvPr/>
            </p:nvGrpSpPr>
            <p:grpSpPr>
              <a:xfrm>
                <a:off x="0" y="0"/>
                <a:ext cx="4432866" cy="3342598"/>
                <a:chOff x="0" y="0"/>
                <a:chExt cx="4432865" cy="3342597"/>
              </a:xfrm>
            </p:grpSpPr>
            <p:sp>
              <p:nvSpPr>
                <p:cNvPr id="79" name="形状"/>
                <p:cNvSpPr/>
                <p:nvPr/>
              </p:nvSpPr>
              <p:spPr>
                <a:xfrm>
                  <a:off x="3852243" y="2209818"/>
                  <a:ext cx="580623" cy="1006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75" y="0"/>
                      </a:moveTo>
                      <a:cubicBezTo>
                        <a:pt x="2025" y="0"/>
                        <a:pt x="2025" y="0"/>
                        <a:pt x="2025" y="0"/>
                      </a:cubicBezTo>
                      <a:cubicBezTo>
                        <a:pt x="1013" y="0"/>
                        <a:pt x="0" y="3927"/>
                        <a:pt x="0" y="9818"/>
                      </a:cubicBezTo>
                      <a:cubicBezTo>
                        <a:pt x="0" y="17673"/>
                        <a:pt x="1013" y="21600"/>
                        <a:pt x="2025" y="21600"/>
                      </a:cubicBezTo>
                      <a:cubicBezTo>
                        <a:pt x="19575" y="21600"/>
                        <a:pt x="19575" y="21600"/>
                        <a:pt x="19575" y="21600"/>
                      </a:cubicBezTo>
                      <a:cubicBezTo>
                        <a:pt x="20925" y="21600"/>
                        <a:pt x="21600" y="17673"/>
                        <a:pt x="21600" y="9818"/>
                      </a:cubicBezTo>
                      <a:cubicBezTo>
                        <a:pt x="21600" y="3927"/>
                        <a:pt x="20925" y="0"/>
                        <a:pt x="19575" y="0"/>
                      </a:cubicBezTo>
                      <a:close/>
                    </a:path>
                  </a:pathLst>
                </a:custGeom>
                <a:solidFill>
                  <a:srgbClr val="3891D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700"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/>
                </a:p>
              </p:txBody>
            </p:sp>
            <p:sp>
              <p:nvSpPr>
                <p:cNvPr id="80" name="形状"/>
                <p:cNvSpPr/>
                <p:nvPr/>
              </p:nvSpPr>
              <p:spPr>
                <a:xfrm>
                  <a:off x="3703084" y="1177454"/>
                  <a:ext cx="512578" cy="3455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3" h="21069" extrusionOk="0">
                      <a:moveTo>
                        <a:pt x="2084" y="21069"/>
                      </a:moveTo>
                      <a:cubicBezTo>
                        <a:pt x="2457" y="21069"/>
                        <a:pt x="2829" y="20515"/>
                        <a:pt x="3202" y="20515"/>
                      </a:cubicBezTo>
                      <a:cubicBezTo>
                        <a:pt x="19960" y="6115"/>
                        <a:pt x="19960" y="6115"/>
                        <a:pt x="19960" y="6115"/>
                      </a:cubicBezTo>
                      <a:cubicBezTo>
                        <a:pt x="21078" y="5007"/>
                        <a:pt x="21450" y="2792"/>
                        <a:pt x="20705" y="1684"/>
                      </a:cubicBezTo>
                      <a:cubicBezTo>
                        <a:pt x="20333" y="23"/>
                        <a:pt x="18843" y="-531"/>
                        <a:pt x="17726" y="577"/>
                      </a:cubicBezTo>
                      <a:cubicBezTo>
                        <a:pt x="967" y="14977"/>
                        <a:pt x="967" y="14977"/>
                        <a:pt x="967" y="14977"/>
                      </a:cubicBezTo>
                      <a:cubicBezTo>
                        <a:pt x="-150" y="16084"/>
                        <a:pt x="-150" y="17746"/>
                        <a:pt x="222" y="19407"/>
                      </a:cubicBezTo>
                      <a:cubicBezTo>
                        <a:pt x="595" y="20515"/>
                        <a:pt x="1340" y="21069"/>
                        <a:pt x="2084" y="21069"/>
                      </a:cubicBezTo>
                      <a:close/>
                    </a:path>
                  </a:pathLst>
                </a:custGeom>
                <a:solidFill>
                  <a:srgbClr val="3891D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700"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/>
                </a:p>
              </p:txBody>
            </p:sp>
            <p:sp>
              <p:nvSpPr>
                <p:cNvPr id="81" name="形状"/>
                <p:cNvSpPr/>
                <p:nvPr/>
              </p:nvSpPr>
              <p:spPr>
                <a:xfrm>
                  <a:off x="3079375" y="303998"/>
                  <a:ext cx="338172" cy="5213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32" h="21374" extrusionOk="0">
                      <a:moveTo>
                        <a:pt x="1325" y="21002"/>
                      </a:moveTo>
                      <a:cubicBezTo>
                        <a:pt x="1878" y="21002"/>
                        <a:pt x="2432" y="21374"/>
                        <a:pt x="2986" y="21374"/>
                      </a:cubicBezTo>
                      <a:cubicBezTo>
                        <a:pt x="4094" y="21374"/>
                        <a:pt x="5201" y="20629"/>
                        <a:pt x="5755" y="20257"/>
                      </a:cubicBezTo>
                      <a:cubicBezTo>
                        <a:pt x="20155" y="3126"/>
                        <a:pt x="20155" y="3126"/>
                        <a:pt x="20155" y="3126"/>
                      </a:cubicBezTo>
                      <a:cubicBezTo>
                        <a:pt x="21263" y="2008"/>
                        <a:pt x="20709" y="891"/>
                        <a:pt x="19048" y="146"/>
                      </a:cubicBezTo>
                      <a:cubicBezTo>
                        <a:pt x="17386" y="-226"/>
                        <a:pt x="15725" y="146"/>
                        <a:pt x="14617" y="891"/>
                      </a:cubicBezTo>
                      <a:cubicBezTo>
                        <a:pt x="217" y="18022"/>
                        <a:pt x="217" y="18022"/>
                        <a:pt x="217" y="18022"/>
                      </a:cubicBezTo>
                      <a:cubicBezTo>
                        <a:pt x="-337" y="19140"/>
                        <a:pt x="217" y="20257"/>
                        <a:pt x="1325" y="21002"/>
                      </a:cubicBezTo>
                      <a:close/>
                    </a:path>
                  </a:pathLst>
                </a:custGeom>
                <a:solidFill>
                  <a:srgbClr val="3891D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700"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/>
                </a:p>
              </p:txBody>
            </p:sp>
            <p:sp>
              <p:nvSpPr>
                <p:cNvPr id="82" name="形状"/>
                <p:cNvSpPr/>
                <p:nvPr/>
              </p:nvSpPr>
              <p:spPr>
                <a:xfrm>
                  <a:off x="118335" y="1129436"/>
                  <a:ext cx="516521" cy="3467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97" h="21254" extrusionOk="0">
                      <a:moveTo>
                        <a:pt x="19785" y="15162"/>
                      </a:moveTo>
                      <a:cubicBezTo>
                        <a:pt x="3310" y="208"/>
                        <a:pt x="3310" y="208"/>
                        <a:pt x="3310" y="208"/>
                      </a:cubicBezTo>
                      <a:cubicBezTo>
                        <a:pt x="2212" y="-346"/>
                        <a:pt x="1113" y="208"/>
                        <a:pt x="381" y="1869"/>
                      </a:cubicBezTo>
                      <a:cubicBezTo>
                        <a:pt x="-351" y="2977"/>
                        <a:pt x="15" y="5192"/>
                        <a:pt x="1113" y="5746"/>
                      </a:cubicBezTo>
                      <a:cubicBezTo>
                        <a:pt x="17588" y="20700"/>
                        <a:pt x="17588" y="20700"/>
                        <a:pt x="17588" y="20700"/>
                      </a:cubicBezTo>
                      <a:cubicBezTo>
                        <a:pt x="17954" y="20700"/>
                        <a:pt x="18320" y="21254"/>
                        <a:pt x="18686" y="21254"/>
                      </a:cubicBezTo>
                      <a:cubicBezTo>
                        <a:pt x="19418" y="21254"/>
                        <a:pt x="20151" y="20700"/>
                        <a:pt x="20517" y="19592"/>
                      </a:cubicBezTo>
                      <a:cubicBezTo>
                        <a:pt x="21249" y="17931"/>
                        <a:pt x="20883" y="15716"/>
                        <a:pt x="19785" y="15162"/>
                      </a:cubicBezTo>
                      <a:close/>
                    </a:path>
                  </a:pathLst>
                </a:custGeom>
                <a:solidFill>
                  <a:srgbClr val="3891D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700"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/>
                </a:p>
              </p:txBody>
            </p:sp>
            <p:sp>
              <p:nvSpPr>
                <p:cNvPr id="83" name="形状"/>
                <p:cNvSpPr/>
                <p:nvPr/>
              </p:nvSpPr>
              <p:spPr>
                <a:xfrm>
                  <a:off x="3703084" y="2953895"/>
                  <a:ext cx="512578" cy="3437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3" h="21069" extrusionOk="0">
                      <a:moveTo>
                        <a:pt x="19960" y="14977"/>
                      </a:moveTo>
                      <a:cubicBezTo>
                        <a:pt x="3202" y="577"/>
                        <a:pt x="3202" y="577"/>
                        <a:pt x="3202" y="577"/>
                      </a:cubicBezTo>
                      <a:cubicBezTo>
                        <a:pt x="2084" y="-531"/>
                        <a:pt x="967" y="23"/>
                        <a:pt x="222" y="1684"/>
                      </a:cubicBezTo>
                      <a:cubicBezTo>
                        <a:pt x="-150" y="3346"/>
                        <a:pt x="-150" y="5007"/>
                        <a:pt x="967" y="6115"/>
                      </a:cubicBezTo>
                      <a:cubicBezTo>
                        <a:pt x="17726" y="20515"/>
                        <a:pt x="17726" y="20515"/>
                        <a:pt x="17726" y="20515"/>
                      </a:cubicBezTo>
                      <a:cubicBezTo>
                        <a:pt x="18098" y="21069"/>
                        <a:pt x="18471" y="21069"/>
                        <a:pt x="18843" y="21069"/>
                      </a:cubicBezTo>
                      <a:cubicBezTo>
                        <a:pt x="19588" y="21069"/>
                        <a:pt x="20333" y="20515"/>
                        <a:pt x="20705" y="19407"/>
                      </a:cubicBezTo>
                      <a:cubicBezTo>
                        <a:pt x="21450" y="17746"/>
                        <a:pt x="21078" y="16084"/>
                        <a:pt x="19960" y="14977"/>
                      </a:cubicBezTo>
                      <a:close/>
                    </a:path>
                  </a:pathLst>
                </a:custGeom>
                <a:solidFill>
                  <a:srgbClr val="3891D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700"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/>
                </a:p>
              </p:txBody>
            </p:sp>
            <p:sp>
              <p:nvSpPr>
                <p:cNvPr id="84" name="形状"/>
                <p:cNvSpPr/>
                <p:nvPr/>
              </p:nvSpPr>
              <p:spPr>
                <a:xfrm>
                  <a:off x="118335" y="3002799"/>
                  <a:ext cx="516521" cy="3397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97" h="21372" extrusionOk="0">
                      <a:moveTo>
                        <a:pt x="17588" y="340"/>
                      </a:moveTo>
                      <a:cubicBezTo>
                        <a:pt x="1113" y="15119"/>
                        <a:pt x="1113" y="15119"/>
                        <a:pt x="1113" y="15119"/>
                      </a:cubicBezTo>
                      <a:cubicBezTo>
                        <a:pt x="15" y="16256"/>
                        <a:pt x="-351" y="18530"/>
                        <a:pt x="381" y="19667"/>
                      </a:cubicBezTo>
                      <a:cubicBezTo>
                        <a:pt x="747" y="20804"/>
                        <a:pt x="1480" y="21372"/>
                        <a:pt x="2212" y="21372"/>
                      </a:cubicBezTo>
                      <a:cubicBezTo>
                        <a:pt x="2578" y="21372"/>
                        <a:pt x="2944" y="21372"/>
                        <a:pt x="3310" y="20804"/>
                      </a:cubicBezTo>
                      <a:cubicBezTo>
                        <a:pt x="19785" y="6025"/>
                        <a:pt x="19785" y="6025"/>
                        <a:pt x="19785" y="6025"/>
                      </a:cubicBezTo>
                      <a:cubicBezTo>
                        <a:pt x="20883" y="4888"/>
                        <a:pt x="21249" y="3183"/>
                        <a:pt x="20517" y="1477"/>
                      </a:cubicBezTo>
                      <a:cubicBezTo>
                        <a:pt x="20151" y="-228"/>
                        <a:pt x="18686" y="-228"/>
                        <a:pt x="17588" y="340"/>
                      </a:cubicBezTo>
                      <a:close/>
                    </a:path>
                  </a:pathLst>
                </a:custGeom>
                <a:solidFill>
                  <a:srgbClr val="3891D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700"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/>
                </a:p>
              </p:txBody>
            </p:sp>
            <p:sp>
              <p:nvSpPr>
                <p:cNvPr id="85" name="形状"/>
                <p:cNvSpPr/>
                <p:nvPr/>
              </p:nvSpPr>
              <p:spPr>
                <a:xfrm>
                  <a:off x="914697" y="259028"/>
                  <a:ext cx="345694" cy="5105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564" h="21370" extrusionOk="0">
                      <a:moveTo>
                        <a:pt x="14602" y="20612"/>
                      </a:moveTo>
                      <a:cubicBezTo>
                        <a:pt x="15142" y="20991"/>
                        <a:pt x="16222" y="21370"/>
                        <a:pt x="17302" y="21370"/>
                      </a:cubicBezTo>
                      <a:cubicBezTo>
                        <a:pt x="17842" y="21370"/>
                        <a:pt x="18382" y="21370"/>
                        <a:pt x="18922" y="21370"/>
                      </a:cubicBezTo>
                      <a:cubicBezTo>
                        <a:pt x="20542" y="20612"/>
                        <a:pt x="21082" y="19475"/>
                        <a:pt x="20002" y="18338"/>
                      </a:cubicBezTo>
                      <a:cubicBezTo>
                        <a:pt x="5962" y="907"/>
                        <a:pt x="5962" y="907"/>
                        <a:pt x="5962" y="907"/>
                      </a:cubicBezTo>
                      <a:cubicBezTo>
                        <a:pt x="4882" y="149"/>
                        <a:pt x="3262" y="-230"/>
                        <a:pt x="1642" y="149"/>
                      </a:cubicBezTo>
                      <a:cubicBezTo>
                        <a:pt x="22" y="907"/>
                        <a:pt x="-518" y="2044"/>
                        <a:pt x="562" y="3181"/>
                      </a:cubicBezTo>
                      <a:lnTo>
                        <a:pt x="14602" y="20612"/>
                      </a:lnTo>
                      <a:close/>
                    </a:path>
                  </a:pathLst>
                </a:custGeom>
                <a:solidFill>
                  <a:srgbClr val="3891D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700"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/>
                </a:p>
              </p:txBody>
            </p:sp>
            <p:sp>
              <p:nvSpPr>
                <p:cNvPr id="86" name="形状"/>
                <p:cNvSpPr/>
                <p:nvPr/>
              </p:nvSpPr>
              <p:spPr>
                <a:xfrm>
                  <a:off x="2139135" y="0"/>
                  <a:ext cx="100666" cy="5807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818" y="21600"/>
                      </a:moveTo>
                      <a:cubicBezTo>
                        <a:pt x="15709" y="21600"/>
                        <a:pt x="21600" y="20587"/>
                        <a:pt x="21600" y="19575"/>
                      </a:cubicBezTo>
                      <a:cubicBezTo>
                        <a:pt x="21600" y="2025"/>
                        <a:pt x="21600" y="2025"/>
                        <a:pt x="21600" y="2025"/>
                      </a:cubicBezTo>
                      <a:cubicBezTo>
                        <a:pt x="21600" y="1012"/>
                        <a:pt x="15709" y="0"/>
                        <a:pt x="9818" y="0"/>
                      </a:cubicBezTo>
                      <a:cubicBezTo>
                        <a:pt x="3927" y="0"/>
                        <a:pt x="0" y="1012"/>
                        <a:pt x="0" y="2025"/>
                      </a:cubicBezTo>
                      <a:cubicBezTo>
                        <a:pt x="0" y="19575"/>
                        <a:pt x="0" y="19575"/>
                        <a:pt x="0" y="19575"/>
                      </a:cubicBezTo>
                      <a:cubicBezTo>
                        <a:pt x="0" y="20587"/>
                        <a:pt x="3927" y="21600"/>
                        <a:pt x="9818" y="21600"/>
                      </a:cubicBezTo>
                      <a:close/>
                    </a:path>
                  </a:pathLst>
                </a:custGeom>
                <a:solidFill>
                  <a:srgbClr val="3891D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700"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/>
                </a:p>
              </p:txBody>
            </p:sp>
            <p:sp>
              <p:nvSpPr>
                <p:cNvPr id="87" name="形状"/>
                <p:cNvSpPr/>
                <p:nvPr/>
              </p:nvSpPr>
              <p:spPr>
                <a:xfrm>
                  <a:off x="0" y="2209818"/>
                  <a:ext cx="580623" cy="1006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9818"/>
                      </a:moveTo>
                      <a:cubicBezTo>
                        <a:pt x="21600" y="3927"/>
                        <a:pt x="20588" y="0"/>
                        <a:pt x="19575" y="0"/>
                      </a:cubicBezTo>
                      <a:cubicBezTo>
                        <a:pt x="2025" y="0"/>
                        <a:pt x="2025" y="0"/>
                        <a:pt x="2025" y="0"/>
                      </a:cubicBezTo>
                      <a:cubicBezTo>
                        <a:pt x="675" y="0"/>
                        <a:pt x="0" y="3927"/>
                        <a:pt x="0" y="9818"/>
                      </a:cubicBezTo>
                      <a:cubicBezTo>
                        <a:pt x="0" y="17673"/>
                        <a:pt x="675" y="21600"/>
                        <a:pt x="2025" y="21600"/>
                      </a:cubicBezTo>
                      <a:cubicBezTo>
                        <a:pt x="19575" y="21600"/>
                        <a:pt x="19575" y="21600"/>
                        <a:pt x="19575" y="21600"/>
                      </a:cubicBezTo>
                      <a:cubicBezTo>
                        <a:pt x="20588" y="21600"/>
                        <a:pt x="21600" y="17673"/>
                        <a:pt x="21600" y="9818"/>
                      </a:cubicBezTo>
                      <a:close/>
                    </a:path>
                  </a:pathLst>
                </a:custGeom>
                <a:solidFill>
                  <a:srgbClr val="3891D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2700">
                      <a:latin typeface="Lato Light"/>
                      <a:ea typeface="Lato Light"/>
                      <a:cs typeface="Lato Light"/>
                      <a:sym typeface="Lato Light"/>
                    </a:defRPr>
                  </a:pPr>
                  <a:endParaRPr/>
                </a:p>
              </p:txBody>
            </p:sp>
          </p:grpSp>
        </p:grpSp>
        <p:sp>
          <p:nvSpPr>
            <p:cNvPr id="90" name="形状"/>
            <p:cNvSpPr/>
            <p:nvPr/>
          </p:nvSpPr>
          <p:spPr>
            <a:xfrm>
              <a:off x="1075771" y="1638645"/>
              <a:ext cx="325745" cy="1230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405" h="21362" extrusionOk="0">
                  <a:moveTo>
                    <a:pt x="12235" y="2562"/>
                  </a:moveTo>
                  <a:cubicBezTo>
                    <a:pt x="10001" y="3562"/>
                    <a:pt x="-799" y="9162"/>
                    <a:pt x="10746" y="18962"/>
                  </a:cubicBezTo>
                  <a:cubicBezTo>
                    <a:pt x="11863" y="19762"/>
                    <a:pt x="11118" y="20562"/>
                    <a:pt x="10001" y="21162"/>
                  </a:cubicBezTo>
                  <a:cubicBezTo>
                    <a:pt x="9628" y="21162"/>
                    <a:pt x="8884" y="21362"/>
                    <a:pt x="8511" y="21362"/>
                  </a:cubicBezTo>
                  <a:cubicBezTo>
                    <a:pt x="7766" y="21362"/>
                    <a:pt x="6649" y="20962"/>
                    <a:pt x="6277" y="20562"/>
                  </a:cubicBezTo>
                  <a:cubicBezTo>
                    <a:pt x="-7875" y="8762"/>
                    <a:pt x="5904" y="1562"/>
                    <a:pt x="8884" y="362"/>
                  </a:cubicBezTo>
                  <a:cubicBezTo>
                    <a:pt x="10001" y="-238"/>
                    <a:pt x="11863" y="-38"/>
                    <a:pt x="12608" y="562"/>
                  </a:cubicBezTo>
                  <a:cubicBezTo>
                    <a:pt x="13725" y="1162"/>
                    <a:pt x="13725" y="2162"/>
                    <a:pt x="12235" y="2562"/>
                  </a:cubicBezTo>
                  <a:close/>
                </a:path>
              </a:pathLst>
            </a:custGeom>
            <a:solidFill>
              <a:srgbClr val="88BDE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91" name="形状"/>
            <p:cNvSpPr/>
            <p:nvPr/>
          </p:nvSpPr>
          <p:spPr>
            <a:xfrm>
              <a:off x="1587275" y="4639692"/>
              <a:ext cx="1260114" cy="181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01" y="0"/>
                  </a:moveTo>
                  <a:cubicBezTo>
                    <a:pt x="1399" y="0"/>
                    <a:pt x="1399" y="0"/>
                    <a:pt x="1399" y="0"/>
                  </a:cubicBezTo>
                  <a:cubicBezTo>
                    <a:pt x="622" y="0"/>
                    <a:pt x="0" y="3757"/>
                    <a:pt x="0" y="8452"/>
                  </a:cubicBezTo>
                  <a:cubicBezTo>
                    <a:pt x="0" y="13148"/>
                    <a:pt x="0" y="13148"/>
                    <a:pt x="0" y="13148"/>
                  </a:cubicBezTo>
                  <a:cubicBezTo>
                    <a:pt x="0" y="17843"/>
                    <a:pt x="622" y="21600"/>
                    <a:pt x="1399" y="21600"/>
                  </a:cubicBezTo>
                  <a:cubicBezTo>
                    <a:pt x="20201" y="21600"/>
                    <a:pt x="20201" y="21600"/>
                    <a:pt x="20201" y="21600"/>
                  </a:cubicBezTo>
                  <a:cubicBezTo>
                    <a:pt x="20978" y="21600"/>
                    <a:pt x="21600" y="17843"/>
                    <a:pt x="21600" y="13148"/>
                  </a:cubicBezTo>
                  <a:cubicBezTo>
                    <a:pt x="21600" y="8452"/>
                    <a:pt x="21600" y="8452"/>
                    <a:pt x="21600" y="8452"/>
                  </a:cubicBezTo>
                  <a:cubicBezTo>
                    <a:pt x="21600" y="3757"/>
                    <a:pt x="20978" y="0"/>
                    <a:pt x="20201" y="0"/>
                  </a:cubicBez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92" name="形状"/>
            <p:cNvSpPr/>
            <p:nvPr/>
          </p:nvSpPr>
          <p:spPr>
            <a:xfrm>
              <a:off x="1623225" y="4902210"/>
              <a:ext cx="1186413" cy="199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16" y="0"/>
                  </a:moveTo>
                  <a:cubicBezTo>
                    <a:pt x="1484" y="0"/>
                    <a:pt x="1484" y="0"/>
                    <a:pt x="1484" y="0"/>
                  </a:cubicBezTo>
                  <a:cubicBezTo>
                    <a:pt x="660" y="0"/>
                    <a:pt x="0" y="3600"/>
                    <a:pt x="0" y="8100"/>
                  </a:cubicBezTo>
                  <a:cubicBezTo>
                    <a:pt x="0" y="13500"/>
                    <a:pt x="0" y="13500"/>
                    <a:pt x="0" y="13500"/>
                  </a:cubicBezTo>
                  <a:cubicBezTo>
                    <a:pt x="0" y="18000"/>
                    <a:pt x="660" y="21600"/>
                    <a:pt x="1484" y="21600"/>
                  </a:cubicBezTo>
                  <a:cubicBezTo>
                    <a:pt x="20116" y="21600"/>
                    <a:pt x="20116" y="21600"/>
                    <a:pt x="20116" y="21600"/>
                  </a:cubicBezTo>
                  <a:cubicBezTo>
                    <a:pt x="20940" y="21600"/>
                    <a:pt x="21600" y="18000"/>
                    <a:pt x="21600" y="13500"/>
                  </a:cubicBezTo>
                  <a:cubicBezTo>
                    <a:pt x="21600" y="8100"/>
                    <a:pt x="21600" y="8100"/>
                    <a:pt x="21600" y="8100"/>
                  </a:cubicBezTo>
                  <a:cubicBezTo>
                    <a:pt x="21600" y="3600"/>
                    <a:pt x="20940" y="0"/>
                    <a:pt x="20116" y="0"/>
                  </a:cubicBez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93" name="形状"/>
            <p:cNvSpPr/>
            <p:nvPr/>
          </p:nvSpPr>
          <p:spPr>
            <a:xfrm>
              <a:off x="1695129" y="5173718"/>
              <a:ext cx="1042604" cy="167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97" y="0"/>
                  </a:moveTo>
                  <a:cubicBezTo>
                    <a:pt x="1503" y="0"/>
                    <a:pt x="1503" y="0"/>
                    <a:pt x="1503" y="0"/>
                  </a:cubicBezTo>
                  <a:cubicBezTo>
                    <a:pt x="751" y="0"/>
                    <a:pt x="0" y="3757"/>
                    <a:pt x="0" y="8452"/>
                  </a:cubicBezTo>
                  <a:cubicBezTo>
                    <a:pt x="0" y="14087"/>
                    <a:pt x="0" y="14087"/>
                    <a:pt x="0" y="14087"/>
                  </a:cubicBezTo>
                  <a:cubicBezTo>
                    <a:pt x="0" y="17843"/>
                    <a:pt x="751" y="21600"/>
                    <a:pt x="1503" y="21600"/>
                  </a:cubicBezTo>
                  <a:cubicBezTo>
                    <a:pt x="20097" y="21600"/>
                    <a:pt x="20097" y="21600"/>
                    <a:pt x="20097" y="21600"/>
                  </a:cubicBezTo>
                  <a:cubicBezTo>
                    <a:pt x="20849" y="21600"/>
                    <a:pt x="21600" y="17843"/>
                    <a:pt x="21600" y="14087"/>
                  </a:cubicBezTo>
                  <a:cubicBezTo>
                    <a:pt x="21600" y="8452"/>
                    <a:pt x="21600" y="8452"/>
                    <a:pt x="21600" y="8452"/>
                  </a:cubicBezTo>
                  <a:cubicBezTo>
                    <a:pt x="21600" y="3757"/>
                    <a:pt x="20849" y="0"/>
                    <a:pt x="20097" y="0"/>
                  </a:cubicBez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94" name="形状"/>
            <p:cNvSpPr/>
            <p:nvPr/>
          </p:nvSpPr>
          <p:spPr>
            <a:xfrm>
              <a:off x="1885673" y="5413210"/>
              <a:ext cx="661515" cy="181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12960"/>
                    <a:pt x="15978" y="21600"/>
                    <a:pt x="10652" y="21600"/>
                  </a:cubicBezTo>
                  <a:cubicBezTo>
                    <a:pt x="5622" y="21600"/>
                    <a:pt x="0" y="12960"/>
                    <a:pt x="0" y="0"/>
                  </a:cubicBez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95" name="形状"/>
            <p:cNvSpPr/>
            <p:nvPr/>
          </p:nvSpPr>
          <p:spPr>
            <a:xfrm>
              <a:off x="1539628" y="2594833"/>
              <a:ext cx="1346288" cy="187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7" h="21346" extrusionOk="0">
                  <a:moveTo>
                    <a:pt x="3917" y="20515"/>
                  </a:moveTo>
                  <a:cubicBezTo>
                    <a:pt x="4475" y="19688"/>
                    <a:pt x="4753" y="18861"/>
                    <a:pt x="5032" y="18034"/>
                  </a:cubicBezTo>
                  <a:cubicBezTo>
                    <a:pt x="5450" y="16794"/>
                    <a:pt x="5729" y="15451"/>
                    <a:pt x="6008" y="14211"/>
                  </a:cubicBezTo>
                  <a:cubicBezTo>
                    <a:pt x="6565" y="11213"/>
                    <a:pt x="6983" y="8216"/>
                    <a:pt x="6565" y="5219"/>
                  </a:cubicBezTo>
                  <a:cubicBezTo>
                    <a:pt x="6286" y="3359"/>
                    <a:pt x="5729" y="672"/>
                    <a:pt x="2802" y="52"/>
                  </a:cubicBezTo>
                  <a:cubicBezTo>
                    <a:pt x="1548" y="-155"/>
                    <a:pt x="155" y="258"/>
                    <a:pt x="15" y="1292"/>
                  </a:cubicBezTo>
                  <a:cubicBezTo>
                    <a:pt x="-124" y="2429"/>
                    <a:pt x="712" y="3772"/>
                    <a:pt x="1827" y="4599"/>
                  </a:cubicBezTo>
                  <a:cubicBezTo>
                    <a:pt x="2942" y="5323"/>
                    <a:pt x="4475" y="5426"/>
                    <a:pt x="5868" y="5529"/>
                  </a:cubicBezTo>
                  <a:cubicBezTo>
                    <a:pt x="7541" y="5529"/>
                    <a:pt x="9352" y="5426"/>
                    <a:pt x="10885" y="4909"/>
                  </a:cubicBezTo>
                  <a:cubicBezTo>
                    <a:pt x="12279" y="4496"/>
                    <a:pt x="13533" y="3772"/>
                    <a:pt x="13533" y="2532"/>
                  </a:cubicBezTo>
                  <a:cubicBezTo>
                    <a:pt x="13672" y="1499"/>
                    <a:pt x="12975" y="258"/>
                    <a:pt x="11442" y="52"/>
                  </a:cubicBezTo>
                  <a:cubicBezTo>
                    <a:pt x="10188" y="-155"/>
                    <a:pt x="8934" y="362"/>
                    <a:pt x="8795" y="1292"/>
                  </a:cubicBezTo>
                  <a:cubicBezTo>
                    <a:pt x="8377" y="2635"/>
                    <a:pt x="9491" y="4392"/>
                    <a:pt x="10885" y="5219"/>
                  </a:cubicBezTo>
                  <a:cubicBezTo>
                    <a:pt x="13533" y="6976"/>
                    <a:pt x="18131" y="6563"/>
                    <a:pt x="19804" y="4186"/>
                  </a:cubicBezTo>
                  <a:cubicBezTo>
                    <a:pt x="20361" y="3462"/>
                    <a:pt x="21476" y="878"/>
                    <a:pt x="19804" y="568"/>
                  </a:cubicBezTo>
                  <a:cubicBezTo>
                    <a:pt x="18271" y="258"/>
                    <a:pt x="17156" y="1705"/>
                    <a:pt x="16599" y="2532"/>
                  </a:cubicBezTo>
                  <a:cubicBezTo>
                    <a:pt x="16041" y="3669"/>
                    <a:pt x="15902" y="4909"/>
                    <a:pt x="15762" y="6149"/>
                  </a:cubicBezTo>
                  <a:cubicBezTo>
                    <a:pt x="15484" y="7389"/>
                    <a:pt x="15484" y="8630"/>
                    <a:pt x="15484" y="9870"/>
                  </a:cubicBezTo>
                  <a:cubicBezTo>
                    <a:pt x="15484" y="12350"/>
                    <a:pt x="15902" y="14934"/>
                    <a:pt x="16181" y="17414"/>
                  </a:cubicBezTo>
                  <a:cubicBezTo>
                    <a:pt x="16320" y="18758"/>
                    <a:pt x="16459" y="19998"/>
                    <a:pt x="16599" y="21238"/>
                  </a:cubicBezTo>
                  <a:cubicBezTo>
                    <a:pt x="16599" y="21445"/>
                    <a:pt x="17713" y="21342"/>
                    <a:pt x="17713" y="21032"/>
                  </a:cubicBezTo>
                  <a:cubicBezTo>
                    <a:pt x="17435" y="16898"/>
                    <a:pt x="16599" y="12764"/>
                    <a:pt x="16599" y="8630"/>
                  </a:cubicBezTo>
                  <a:cubicBezTo>
                    <a:pt x="16738" y="6563"/>
                    <a:pt x="16738" y="4289"/>
                    <a:pt x="17713" y="2429"/>
                  </a:cubicBezTo>
                  <a:cubicBezTo>
                    <a:pt x="17992" y="1912"/>
                    <a:pt x="18410" y="1189"/>
                    <a:pt x="18968" y="982"/>
                  </a:cubicBezTo>
                  <a:cubicBezTo>
                    <a:pt x="19246" y="878"/>
                    <a:pt x="18968" y="878"/>
                    <a:pt x="19107" y="982"/>
                  </a:cubicBezTo>
                  <a:cubicBezTo>
                    <a:pt x="19107" y="1085"/>
                    <a:pt x="19246" y="1085"/>
                    <a:pt x="19246" y="1189"/>
                  </a:cubicBezTo>
                  <a:cubicBezTo>
                    <a:pt x="19525" y="1499"/>
                    <a:pt x="19525" y="1809"/>
                    <a:pt x="19386" y="2015"/>
                  </a:cubicBezTo>
                  <a:cubicBezTo>
                    <a:pt x="19386" y="3359"/>
                    <a:pt x="18689" y="4909"/>
                    <a:pt x="17017" y="5633"/>
                  </a:cubicBezTo>
                  <a:cubicBezTo>
                    <a:pt x="15623" y="6149"/>
                    <a:pt x="13811" y="5943"/>
                    <a:pt x="12557" y="5323"/>
                  </a:cubicBezTo>
                  <a:cubicBezTo>
                    <a:pt x="11024" y="4599"/>
                    <a:pt x="10188" y="3359"/>
                    <a:pt x="9910" y="2119"/>
                  </a:cubicBezTo>
                  <a:cubicBezTo>
                    <a:pt x="9770" y="1395"/>
                    <a:pt x="9910" y="-52"/>
                    <a:pt x="11303" y="568"/>
                  </a:cubicBezTo>
                  <a:cubicBezTo>
                    <a:pt x="12418" y="1085"/>
                    <a:pt x="12697" y="2325"/>
                    <a:pt x="12279" y="3256"/>
                  </a:cubicBezTo>
                  <a:cubicBezTo>
                    <a:pt x="11861" y="4289"/>
                    <a:pt x="10606" y="4702"/>
                    <a:pt x="9213" y="5012"/>
                  </a:cubicBezTo>
                  <a:cubicBezTo>
                    <a:pt x="6704" y="5323"/>
                    <a:pt x="3499" y="5219"/>
                    <a:pt x="2106" y="3462"/>
                  </a:cubicBezTo>
                  <a:cubicBezTo>
                    <a:pt x="1409" y="2739"/>
                    <a:pt x="851" y="1499"/>
                    <a:pt x="1270" y="672"/>
                  </a:cubicBezTo>
                  <a:cubicBezTo>
                    <a:pt x="1548" y="155"/>
                    <a:pt x="1966" y="465"/>
                    <a:pt x="2663" y="672"/>
                  </a:cubicBezTo>
                  <a:cubicBezTo>
                    <a:pt x="3081" y="775"/>
                    <a:pt x="3360" y="982"/>
                    <a:pt x="3778" y="1292"/>
                  </a:cubicBezTo>
                  <a:cubicBezTo>
                    <a:pt x="5311" y="2739"/>
                    <a:pt x="5450" y="5116"/>
                    <a:pt x="5590" y="6873"/>
                  </a:cubicBezTo>
                  <a:cubicBezTo>
                    <a:pt x="5729" y="9560"/>
                    <a:pt x="5311" y="12350"/>
                    <a:pt x="4753" y="15037"/>
                  </a:cubicBezTo>
                  <a:cubicBezTo>
                    <a:pt x="4335" y="16898"/>
                    <a:pt x="3917" y="18965"/>
                    <a:pt x="2802" y="20618"/>
                  </a:cubicBezTo>
                  <a:cubicBezTo>
                    <a:pt x="2663" y="20825"/>
                    <a:pt x="3778" y="20722"/>
                    <a:pt x="3917" y="20515"/>
                  </a:cubicBezTo>
                  <a:close/>
                </a:path>
              </a:pathLst>
            </a:custGeom>
            <a:solidFill>
              <a:srgbClr val="144977">
                <a:alpha val="3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  <p:sp>
        <p:nvSpPr>
          <p:cNvPr id="97" name="微服务接口规范"/>
          <p:cNvSpPr txBox="1"/>
          <p:nvPr/>
        </p:nvSpPr>
        <p:spPr>
          <a:xfrm>
            <a:off x="8327473" y="9114163"/>
            <a:ext cx="8522391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just">
              <a:lnSpc>
                <a:spcPts val="2600"/>
              </a:lnSpc>
              <a:defRPr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微服务接口规范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60634" y="747193"/>
            <a:ext cx="459241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51" name="RPC服务注册与发现"/>
          <p:cNvSpPr txBox="1"/>
          <p:nvPr/>
        </p:nvSpPr>
        <p:spPr>
          <a:xfrm>
            <a:off x="6070918" y="2082300"/>
            <a:ext cx="6150954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RPC服务注册与发现</a:t>
            </a:r>
          </a:p>
        </p:txBody>
      </p:sp>
      <p:sp>
        <p:nvSpPr>
          <p:cNvPr id="452" name="接入微服务框架"/>
          <p:cNvSpPr txBox="1"/>
          <p:nvPr/>
        </p:nvSpPr>
        <p:spPr>
          <a:xfrm>
            <a:off x="7519483" y="2926119"/>
            <a:ext cx="3263374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21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接入微服务框架</a:t>
            </a:r>
          </a:p>
        </p:txBody>
      </p:sp>
      <p:sp>
        <p:nvSpPr>
          <p:cNvPr id="453" name="微服务-提供"/>
          <p:cNvSpPr/>
          <p:nvPr/>
        </p:nvSpPr>
        <p:spPr>
          <a:xfrm>
            <a:off x="6360838" y="8744291"/>
            <a:ext cx="1797045" cy="1540670"/>
          </a:xfrm>
          <a:prstGeom prst="rect">
            <a:avLst/>
          </a:prstGeom>
          <a:solidFill>
            <a:srgbClr val="FFFFFF"/>
          </a:solidFill>
          <a:ln w="50800">
            <a:solidFill>
              <a:srgbClr val="E59D46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微服务-提供</a:t>
            </a:r>
          </a:p>
        </p:txBody>
      </p:sp>
      <p:sp>
        <p:nvSpPr>
          <p:cNvPr id="454" name="形状"/>
          <p:cNvSpPr/>
          <p:nvPr/>
        </p:nvSpPr>
        <p:spPr>
          <a:xfrm>
            <a:off x="6869707" y="8949292"/>
            <a:ext cx="600075" cy="576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4" y="17539"/>
                </a:moveTo>
                <a:cubicBezTo>
                  <a:pt x="17287" y="17539"/>
                  <a:pt x="17287" y="17539"/>
                  <a:pt x="17287" y="17539"/>
                </a:cubicBezTo>
                <a:cubicBezTo>
                  <a:pt x="17287" y="12471"/>
                  <a:pt x="17287" y="12471"/>
                  <a:pt x="17287" y="12471"/>
                </a:cubicBezTo>
                <a:cubicBezTo>
                  <a:pt x="19551" y="12471"/>
                  <a:pt x="19551" y="12471"/>
                  <a:pt x="19551" y="12471"/>
                </a:cubicBezTo>
                <a:cubicBezTo>
                  <a:pt x="19551" y="2049"/>
                  <a:pt x="19551" y="2049"/>
                  <a:pt x="19551" y="2049"/>
                </a:cubicBezTo>
                <a:cubicBezTo>
                  <a:pt x="7368" y="2049"/>
                  <a:pt x="7368" y="2049"/>
                  <a:pt x="7368" y="2049"/>
                </a:cubicBezTo>
                <a:cubicBezTo>
                  <a:pt x="7368" y="3055"/>
                  <a:pt x="7368" y="3055"/>
                  <a:pt x="7368" y="3055"/>
                </a:cubicBezTo>
                <a:cubicBezTo>
                  <a:pt x="5355" y="3055"/>
                  <a:pt x="5355" y="3055"/>
                  <a:pt x="5355" y="3055"/>
                </a:cubicBezTo>
                <a:cubicBezTo>
                  <a:pt x="5355" y="1042"/>
                  <a:pt x="5355" y="1042"/>
                  <a:pt x="5355" y="1042"/>
                </a:cubicBezTo>
                <a:cubicBezTo>
                  <a:pt x="5355" y="539"/>
                  <a:pt x="5858" y="0"/>
                  <a:pt x="6361" y="0"/>
                </a:cubicBezTo>
                <a:cubicBezTo>
                  <a:pt x="20594" y="0"/>
                  <a:pt x="20594" y="0"/>
                  <a:pt x="20594" y="0"/>
                </a:cubicBezTo>
                <a:cubicBezTo>
                  <a:pt x="21348" y="0"/>
                  <a:pt x="21600" y="539"/>
                  <a:pt x="21600" y="1042"/>
                </a:cubicBezTo>
                <a:cubicBezTo>
                  <a:pt x="21600" y="16532"/>
                  <a:pt x="21600" y="16532"/>
                  <a:pt x="21600" y="16532"/>
                </a:cubicBezTo>
                <a:cubicBezTo>
                  <a:pt x="21600" y="17287"/>
                  <a:pt x="21348" y="17539"/>
                  <a:pt x="20594" y="17539"/>
                </a:cubicBezTo>
                <a:close/>
                <a:moveTo>
                  <a:pt x="16281" y="5103"/>
                </a:moveTo>
                <a:cubicBezTo>
                  <a:pt x="16281" y="20594"/>
                  <a:pt x="16281" y="20594"/>
                  <a:pt x="16281" y="20594"/>
                </a:cubicBezTo>
                <a:cubicBezTo>
                  <a:pt x="16281" y="21348"/>
                  <a:pt x="15778" y="21600"/>
                  <a:pt x="15239" y="21600"/>
                </a:cubicBezTo>
                <a:cubicBezTo>
                  <a:pt x="1042" y="21600"/>
                  <a:pt x="1042" y="21600"/>
                  <a:pt x="1042" y="21600"/>
                </a:cubicBezTo>
                <a:cubicBezTo>
                  <a:pt x="539" y="21600"/>
                  <a:pt x="0" y="21348"/>
                  <a:pt x="0" y="20594"/>
                </a:cubicBezTo>
                <a:cubicBezTo>
                  <a:pt x="0" y="5103"/>
                  <a:pt x="0" y="5103"/>
                  <a:pt x="0" y="5103"/>
                </a:cubicBezTo>
                <a:cubicBezTo>
                  <a:pt x="0" y="4600"/>
                  <a:pt x="539" y="4061"/>
                  <a:pt x="1042" y="4061"/>
                </a:cubicBezTo>
                <a:cubicBezTo>
                  <a:pt x="15239" y="4061"/>
                  <a:pt x="15239" y="4061"/>
                  <a:pt x="15239" y="4061"/>
                </a:cubicBezTo>
                <a:cubicBezTo>
                  <a:pt x="15778" y="4061"/>
                  <a:pt x="16281" y="4600"/>
                  <a:pt x="16281" y="5103"/>
                </a:cubicBezTo>
                <a:close/>
                <a:moveTo>
                  <a:pt x="14232" y="6110"/>
                </a:moveTo>
                <a:cubicBezTo>
                  <a:pt x="2049" y="6110"/>
                  <a:pt x="2049" y="6110"/>
                  <a:pt x="2049" y="6110"/>
                </a:cubicBezTo>
                <a:cubicBezTo>
                  <a:pt x="2049" y="16532"/>
                  <a:pt x="2049" y="16532"/>
                  <a:pt x="2049" y="16532"/>
                </a:cubicBezTo>
                <a:cubicBezTo>
                  <a:pt x="14232" y="16532"/>
                  <a:pt x="14232" y="16532"/>
                  <a:pt x="14232" y="16532"/>
                </a:cubicBezTo>
                <a:lnTo>
                  <a:pt x="14232" y="6110"/>
                </a:lnTo>
                <a:close/>
              </a:path>
            </a:pathLst>
          </a:custGeom>
          <a:solidFill>
            <a:srgbClr val="E59D4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55" name="ZooKeeper集群"/>
          <p:cNvSpPr/>
          <p:nvPr/>
        </p:nvSpPr>
        <p:spPr>
          <a:xfrm>
            <a:off x="7979593" y="4628688"/>
            <a:ext cx="3624214" cy="1073538"/>
          </a:xfrm>
          <a:prstGeom prst="rect">
            <a:avLst/>
          </a:prstGeom>
          <a:solidFill>
            <a:srgbClr val="FFFFFF"/>
          </a:solidFill>
          <a:ln w="50800">
            <a:solidFill>
              <a:srgbClr val="E59D46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 sz="2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                    ZooKeeper集群       </a:t>
            </a:r>
          </a:p>
        </p:txBody>
      </p:sp>
      <p:pic>
        <p:nvPicPr>
          <p:cNvPr id="45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3683" y="4812772"/>
            <a:ext cx="668517" cy="668517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线条"/>
          <p:cNvSpPr/>
          <p:nvPr/>
        </p:nvSpPr>
        <p:spPr>
          <a:xfrm flipV="1">
            <a:off x="7246757" y="5767407"/>
            <a:ext cx="1674466" cy="2931385"/>
          </a:xfrm>
          <a:prstGeom prst="line">
            <a:avLst/>
          </a:prstGeom>
          <a:ln w="25400">
            <a:solidFill>
              <a:srgbClr val="E59D46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458" name="注册…"/>
          <p:cNvSpPr txBox="1"/>
          <p:nvPr/>
        </p:nvSpPr>
        <p:spPr>
          <a:xfrm>
            <a:off x="3970411" y="6210473"/>
            <a:ext cx="4533603" cy="172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1"/>
            </a:pPr>
            <a:r>
              <a:t>注册</a:t>
            </a:r>
          </a:p>
          <a:p>
            <a:pPr>
              <a:defRPr sz="1800" b="1"/>
            </a:pPr>
            <a:r>
              <a:t>包路径:com.sf.sgs.system.module.service.app</a:t>
            </a:r>
          </a:p>
          <a:p>
            <a:pPr>
              <a:defRPr sz="1800" b="1"/>
            </a:pPr>
            <a:r>
              <a:t>Version:1.0</a:t>
            </a:r>
          </a:p>
          <a:p>
            <a:pPr>
              <a:defRPr sz="1800" b="1"/>
            </a:pPr>
            <a:r>
              <a:t>实例:10.202.60.24:8888</a:t>
            </a:r>
          </a:p>
        </p:txBody>
      </p:sp>
      <p:grpSp>
        <p:nvGrpSpPr>
          <p:cNvPr id="462" name="成组"/>
          <p:cNvGrpSpPr/>
          <p:nvPr/>
        </p:nvGrpSpPr>
        <p:grpSpPr>
          <a:xfrm>
            <a:off x="8846343" y="3417446"/>
            <a:ext cx="600075" cy="142913"/>
            <a:chOff x="0" y="0"/>
            <a:chExt cx="600074" cy="142912"/>
          </a:xfrm>
        </p:grpSpPr>
        <p:sp>
          <p:nvSpPr>
            <p:cNvPr id="459" name="圆形"/>
            <p:cNvSpPr/>
            <p:nvPr/>
          </p:nvSpPr>
          <p:spPr>
            <a:xfrm>
              <a:off x="-1" y="-1"/>
              <a:ext cx="142876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460" name="圆形"/>
            <p:cNvSpPr/>
            <p:nvPr/>
          </p:nvSpPr>
          <p:spPr>
            <a:xfrm>
              <a:off x="2286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461" name="圆形"/>
            <p:cNvSpPr/>
            <p:nvPr/>
          </p:nvSpPr>
          <p:spPr>
            <a:xfrm>
              <a:off x="4572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  <p:sp>
        <p:nvSpPr>
          <p:cNvPr id="463" name="详情参见dubbo.io"/>
          <p:cNvSpPr txBox="1"/>
          <p:nvPr/>
        </p:nvSpPr>
        <p:spPr>
          <a:xfrm>
            <a:off x="1365250" y="11633988"/>
            <a:ext cx="20543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详情参见</a:t>
            </a:r>
            <a:r>
              <a:rPr u="sng">
                <a:hlinkClick r:id="rId3"/>
              </a:rPr>
              <a:t>dubbo.io</a:t>
            </a:r>
          </a:p>
        </p:txBody>
      </p:sp>
      <p:sp>
        <p:nvSpPr>
          <p:cNvPr id="464" name="微服务-消费"/>
          <p:cNvSpPr/>
          <p:nvPr/>
        </p:nvSpPr>
        <p:spPr>
          <a:xfrm>
            <a:off x="10907438" y="8770235"/>
            <a:ext cx="1797045" cy="1540669"/>
          </a:xfrm>
          <a:prstGeom prst="rect">
            <a:avLst/>
          </a:prstGeom>
          <a:solidFill>
            <a:srgbClr val="FFFFFF"/>
          </a:solidFill>
          <a:ln w="50800">
            <a:solidFill>
              <a:srgbClr val="E59D46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微服务-消费</a:t>
            </a:r>
          </a:p>
        </p:txBody>
      </p:sp>
      <p:sp>
        <p:nvSpPr>
          <p:cNvPr id="465" name="形状"/>
          <p:cNvSpPr/>
          <p:nvPr/>
        </p:nvSpPr>
        <p:spPr>
          <a:xfrm>
            <a:off x="11416307" y="8975235"/>
            <a:ext cx="600075" cy="576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4" y="17539"/>
                </a:moveTo>
                <a:cubicBezTo>
                  <a:pt x="17287" y="17539"/>
                  <a:pt x="17287" y="17539"/>
                  <a:pt x="17287" y="17539"/>
                </a:cubicBezTo>
                <a:cubicBezTo>
                  <a:pt x="17287" y="12471"/>
                  <a:pt x="17287" y="12471"/>
                  <a:pt x="17287" y="12471"/>
                </a:cubicBezTo>
                <a:cubicBezTo>
                  <a:pt x="19551" y="12471"/>
                  <a:pt x="19551" y="12471"/>
                  <a:pt x="19551" y="12471"/>
                </a:cubicBezTo>
                <a:cubicBezTo>
                  <a:pt x="19551" y="2049"/>
                  <a:pt x="19551" y="2049"/>
                  <a:pt x="19551" y="2049"/>
                </a:cubicBezTo>
                <a:cubicBezTo>
                  <a:pt x="7368" y="2049"/>
                  <a:pt x="7368" y="2049"/>
                  <a:pt x="7368" y="2049"/>
                </a:cubicBezTo>
                <a:cubicBezTo>
                  <a:pt x="7368" y="3055"/>
                  <a:pt x="7368" y="3055"/>
                  <a:pt x="7368" y="3055"/>
                </a:cubicBezTo>
                <a:cubicBezTo>
                  <a:pt x="5355" y="3055"/>
                  <a:pt x="5355" y="3055"/>
                  <a:pt x="5355" y="3055"/>
                </a:cubicBezTo>
                <a:cubicBezTo>
                  <a:pt x="5355" y="1042"/>
                  <a:pt x="5355" y="1042"/>
                  <a:pt x="5355" y="1042"/>
                </a:cubicBezTo>
                <a:cubicBezTo>
                  <a:pt x="5355" y="539"/>
                  <a:pt x="5858" y="0"/>
                  <a:pt x="6361" y="0"/>
                </a:cubicBezTo>
                <a:cubicBezTo>
                  <a:pt x="20594" y="0"/>
                  <a:pt x="20594" y="0"/>
                  <a:pt x="20594" y="0"/>
                </a:cubicBezTo>
                <a:cubicBezTo>
                  <a:pt x="21348" y="0"/>
                  <a:pt x="21600" y="539"/>
                  <a:pt x="21600" y="1042"/>
                </a:cubicBezTo>
                <a:cubicBezTo>
                  <a:pt x="21600" y="16532"/>
                  <a:pt x="21600" y="16532"/>
                  <a:pt x="21600" y="16532"/>
                </a:cubicBezTo>
                <a:cubicBezTo>
                  <a:pt x="21600" y="17287"/>
                  <a:pt x="21348" y="17539"/>
                  <a:pt x="20594" y="17539"/>
                </a:cubicBezTo>
                <a:close/>
                <a:moveTo>
                  <a:pt x="16281" y="5103"/>
                </a:moveTo>
                <a:cubicBezTo>
                  <a:pt x="16281" y="20594"/>
                  <a:pt x="16281" y="20594"/>
                  <a:pt x="16281" y="20594"/>
                </a:cubicBezTo>
                <a:cubicBezTo>
                  <a:pt x="16281" y="21348"/>
                  <a:pt x="15778" y="21600"/>
                  <a:pt x="15239" y="21600"/>
                </a:cubicBezTo>
                <a:cubicBezTo>
                  <a:pt x="1042" y="21600"/>
                  <a:pt x="1042" y="21600"/>
                  <a:pt x="1042" y="21600"/>
                </a:cubicBezTo>
                <a:cubicBezTo>
                  <a:pt x="539" y="21600"/>
                  <a:pt x="0" y="21348"/>
                  <a:pt x="0" y="20594"/>
                </a:cubicBezTo>
                <a:cubicBezTo>
                  <a:pt x="0" y="5103"/>
                  <a:pt x="0" y="5103"/>
                  <a:pt x="0" y="5103"/>
                </a:cubicBezTo>
                <a:cubicBezTo>
                  <a:pt x="0" y="4600"/>
                  <a:pt x="539" y="4061"/>
                  <a:pt x="1042" y="4061"/>
                </a:cubicBezTo>
                <a:cubicBezTo>
                  <a:pt x="15239" y="4061"/>
                  <a:pt x="15239" y="4061"/>
                  <a:pt x="15239" y="4061"/>
                </a:cubicBezTo>
                <a:cubicBezTo>
                  <a:pt x="15778" y="4061"/>
                  <a:pt x="16281" y="4600"/>
                  <a:pt x="16281" y="5103"/>
                </a:cubicBezTo>
                <a:close/>
                <a:moveTo>
                  <a:pt x="14232" y="6110"/>
                </a:moveTo>
                <a:cubicBezTo>
                  <a:pt x="2049" y="6110"/>
                  <a:pt x="2049" y="6110"/>
                  <a:pt x="2049" y="6110"/>
                </a:cubicBezTo>
                <a:cubicBezTo>
                  <a:pt x="2049" y="16532"/>
                  <a:pt x="2049" y="16532"/>
                  <a:pt x="2049" y="16532"/>
                </a:cubicBezTo>
                <a:cubicBezTo>
                  <a:pt x="14232" y="16532"/>
                  <a:pt x="14232" y="16532"/>
                  <a:pt x="14232" y="16532"/>
                </a:cubicBezTo>
                <a:lnTo>
                  <a:pt x="14232" y="6110"/>
                </a:lnTo>
                <a:close/>
              </a:path>
            </a:pathLst>
          </a:custGeom>
          <a:solidFill>
            <a:srgbClr val="E59D4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66" name="线条"/>
          <p:cNvSpPr/>
          <p:nvPr/>
        </p:nvSpPr>
        <p:spPr>
          <a:xfrm flipH="1" flipV="1">
            <a:off x="11024331" y="5744572"/>
            <a:ext cx="769027" cy="2980164"/>
          </a:xfrm>
          <a:prstGeom prst="line">
            <a:avLst/>
          </a:prstGeom>
          <a:ln w="25400">
            <a:solidFill>
              <a:srgbClr val="E59D46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467" name="线条"/>
          <p:cNvSpPr/>
          <p:nvPr/>
        </p:nvSpPr>
        <p:spPr>
          <a:xfrm flipH="1">
            <a:off x="8225506" y="9585988"/>
            <a:ext cx="2614310" cy="1"/>
          </a:xfrm>
          <a:prstGeom prst="line">
            <a:avLst/>
          </a:prstGeom>
          <a:ln w="25400">
            <a:solidFill>
              <a:srgbClr val="E59D46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468" name="订阅"/>
          <p:cNvSpPr txBox="1"/>
          <p:nvPr/>
        </p:nvSpPr>
        <p:spPr>
          <a:xfrm>
            <a:off x="11376482" y="6508576"/>
            <a:ext cx="679724" cy="698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/>
            </a:lvl1pPr>
          </a:lstStyle>
          <a:p>
            <a:r>
              <a:t>订阅</a:t>
            </a:r>
          </a:p>
        </p:txBody>
      </p:sp>
      <p:sp>
        <p:nvSpPr>
          <p:cNvPr id="469" name="调用"/>
          <p:cNvSpPr txBox="1"/>
          <p:nvPr/>
        </p:nvSpPr>
        <p:spPr>
          <a:xfrm>
            <a:off x="9103182" y="8913848"/>
            <a:ext cx="679724" cy="698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/>
            </a:lvl1pPr>
          </a:lstStyle>
          <a:p>
            <a:r>
              <a:t>调用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60634" y="747193"/>
            <a:ext cx="459241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72" name="划重点"/>
          <p:cNvSpPr txBox="1"/>
          <p:nvPr/>
        </p:nvSpPr>
        <p:spPr>
          <a:xfrm>
            <a:off x="7011145" y="2082300"/>
            <a:ext cx="427049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划重点</a:t>
            </a:r>
          </a:p>
        </p:txBody>
      </p:sp>
      <p:sp>
        <p:nvSpPr>
          <p:cNvPr id="473" name="接入微服务框架"/>
          <p:cNvSpPr txBox="1"/>
          <p:nvPr/>
        </p:nvSpPr>
        <p:spPr>
          <a:xfrm>
            <a:off x="7519483" y="2926119"/>
            <a:ext cx="3263374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21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接入微服务框架</a:t>
            </a:r>
          </a:p>
        </p:txBody>
      </p:sp>
      <p:grpSp>
        <p:nvGrpSpPr>
          <p:cNvPr id="477" name="成组"/>
          <p:cNvGrpSpPr/>
          <p:nvPr/>
        </p:nvGrpSpPr>
        <p:grpSpPr>
          <a:xfrm>
            <a:off x="8846343" y="3417446"/>
            <a:ext cx="600075" cy="142913"/>
            <a:chOff x="0" y="0"/>
            <a:chExt cx="600074" cy="142912"/>
          </a:xfrm>
        </p:grpSpPr>
        <p:sp>
          <p:nvSpPr>
            <p:cNvPr id="474" name="圆形"/>
            <p:cNvSpPr/>
            <p:nvPr/>
          </p:nvSpPr>
          <p:spPr>
            <a:xfrm>
              <a:off x="-1" y="-1"/>
              <a:ext cx="142876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475" name="圆形"/>
            <p:cNvSpPr/>
            <p:nvPr/>
          </p:nvSpPr>
          <p:spPr>
            <a:xfrm>
              <a:off x="2286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476" name="圆形"/>
            <p:cNvSpPr/>
            <p:nvPr/>
          </p:nvSpPr>
          <p:spPr>
            <a:xfrm>
              <a:off x="4572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  <p:sp>
        <p:nvSpPr>
          <p:cNvPr id="478" name="圆形"/>
          <p:cNvSpPr/>
          <p:nvPr/>
        </p:nvSpPr>
        <p:spPr>
          <a:xfrm>
            <a:off x="3165953" y="4370439"/>
            <a:ext cx="926897" cy="927137"/>
          </a:xfrm>
          <a:prstGeom prst="ellipse">
            <a:avLst/>
          </a:prstGeom>
          <a:solidFill>
            <a:srgbClr val="7FB34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79" name="使用sgs-template-archetype构建后台微服务项目：…"/>
          <p:cNvSpPr txBox="1"/>
          <p:nvPr/>
        </p:nvSpPr>
        <p:spPr>
          <a:xfrm>
            <a:off x="4348943" y="4385141"/>
            <a:ext cx="10184559" cy="1028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600"/>
              </a:lnSpc>
              <a:defRPr sz="2400">
                <a:latin typeface="Lato Light"/>
                <a:ea typeface="Lato Light"/>
                <a:cs typeface="Lato Light"/>
                <a:sym typeface="Lato Light"/>
              </a:defRPr>
            </a:pPr>
            <a:r>
              <a:t>使用sgs-template-archetype构建后台微服务项目：</a:t>
            </a:r>
          </a:p>
          <a:p>
            <a:pPr marL="587985" lvl="1" indent="-244994">
              <a:lnSpc>
                <a:spcPts val="2600"/>
              </a:lnSpc>
              <a:buSzPct val="100000"/>
              <a:buFont typeface="Arial"/>
              <a:buChar char="•"/>
              <a:defRPr sz="2400">
                <a:latin typeface="Lato Light"/>
                <a:ea typeface="Lato Light"/>
                <a:cs typeface="Lato Light"/>
                <a:sym typeface="Lato Light"/>
              </a:defRPr>
            </a:pPr>
            <a:r>
              <a:t>要根据规范命名包路径</a:t>
            </a:r>
          </a:p>
          <a:p>
            <a:pPr marL="587985" lvl="1" indent="-244994">
              <a:lnSpc>
                <a:spcPts val="2600"/>
              </a:lnSpc>
              <a:buSzPct val="100000"/>
              <a:buFont typeface="Arial"/>
              <a:buChar char="•"/>
              <a:defRPr sz="2400">
                <a:latin typeface="Lato Light"/>
                <a:ea typeface="Lato Light"/>
                <a:cs typeface="Lato Light"/>
                <a:sym typeface="Lato Light"/>
              </a:defRPr>
            </a:pPr>
            <a:r>
              <a:t>正确设置Maven Setting配置文件</a:t>
            </a:r>
          </a:p>
        </p:txBody>
      </p:sp>
      <p:sp>
        <p:nvSpPr>
          <p:cNvPr id="480" name="圆形"/>
          <p:cNvSpPr/>
          <p:nvPr/>
        </p:nvSpPr>
        <p:spPr>
          <a:xfrm>
            <a:off x="3165953" y="5950189"/>
            <a:ext cx="926897" cy="927137"/>
          </a:xfrm>
          <a:prstGeom prst="ellipse">
            <a:avLst/>
          </a:prstGeom>
          <a:solidFill>
            <a:srgbClr val="3891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81" name="ZooKeeper决定微服务所属的环境，正确配置ZooKeeper集群地址非常重要。"/>
          <p:cNvSpPr txBox="1"/>
          <p:nvPr/>
        </p:nvSpPr>
        <p:spPr>
          <a:xfrm>
            <a:off x="4348943" y="6238117"/>
            <a:ext cx="10456121" cy="36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24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ZooKeeper决定微服务所属的环境，正确配置ZooKeeper集群地址非常重要。</a:t>
            </a:r>
          </a:p>
        </p:txBody>
      </p:sp>
      <p:sp>
        <p:nvSpPr>
          <p:cNvPr id="482" name="圆形"/>
          <p:cNvSpPr/>
          <p:nvPr/>
        </p:nvSpPr>
        <p:spPr>
          <a:xfrm>
            <a:off x="3165953" y="7529941"/>
            <a:ext cx="926897" cy="927137"/>
          </a:xfrm>
          <a:prstGeom prst="ellipse">
            <a:avLst/>
          </a:prstGeom>
          <a:solidFill>
            <a:srgbClr val="48586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83" name="在服务治理平台检查微服务是否注册成功：…"/>
          <p:cNvSpPr txBox="1"/>
          <p:nvPr/>
        </p:nvSpPr>
        <p:spPr>
          <a:xfrm>
            <a:off x="4348943" y="7627622"/>
            <a:ext cx="10184560" cy="1028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600"/>
              </a:lnSpc>
              <a:defRPr sz="2400">
                <a:latin typeface="Lato Light"/>
                <a:ea typeface="Lato Light"/>
                <a:cs typeface="Lato Light"/>
                <a:sym typeface="Lato Light"/>
              </a:defRPr>
            </a:pPr>
            <a:r>
              <a:t>在服务治理平台检查微服务是否注册成功：</a:t>
            </a:r>
          </a:p>
          <a:p>
            <a:pPr marL="587985" lvl="1" indent="-244994">
              <a:lnSpc>
                <a:spcPts val="2600"/>
              </a:lnSpc>
              <a:buSzPct val="100000"/>
              <a:buFont typeface="Arial"/>
              <a:buChar char="•"/>
              <a:defRPr sz="2400">
                <a:latin typeface="Lato Light"/>
                <a:ea typeface="Lato Light"/>
                <a:cs typeface="Lato Light"/>
                <a:sym typeface="Lato Light"/>
              </a:defRPr>
            </a:pPr>
            <a:r>
              <a:t>RPC接口：服务治理平台·服务治理·服务</a:t>
            </a:r>
          </a:p>
          <a:p>
            <a:pPr marL="587985" lvl="1" indent="-244994">
              <a:lnSpc>
                <a:spcPts val="2600"/>
              </a:lnSpc>
              <a:buSzPct val="100000"/>
              <a:buFont typeface="Arial"/>
              <a:buChar char="•"/>
              <a:defRPr sz="2400">
                <a:latin typeface="Lato Light"/>
                <a:ea typeface="Lato Light"/>
                <a:cs typeface="Lato Light"/>
                <a:sym typeface="Lato Light"/>
              </a:defRPr>
            </a:pPr>
            <a:r>
              <a:t>Rest接口：服务治理平台·应用-API网关管理·网关管理</a:t>
            </a:r>
          </a:p>
        </p:txBody>
      </p:sp>
      <p:sp>
        <p:nvSpPr>
          <p:cNvPr id="484" name="圆形"/>
          <p:cNvSpPr/>
          <p:nvPr/>
        </p:nvSpPr>
        <p:spPr>
          <a:xfrm>
            <a:off x="3165953" y="9325595"/>
            <a:ext cx="926897" cy="927137"/>
          </a:xfrm>
          <a:prstGeom prst="ellipse">
            <a:avLst/>
          </a:prstGeom>
          <a:solidFill>
            <a:srgbClr val="F1992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85" name="连调和测试过程遇到问题首先关注错误的代码和错误提示信息：…"/>
          <p:cNvSpPr txBox="1"/>
          <p:nvPr/>
        </p:nvSpPr>
        <p:spPr>
          <a:xfrm>
            <a:off x="4348943" y="9207376"/>
            <a:ext cx="10184559" cy="1358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600"/>
              </a:lnSpc>
              <a:defRPr sz="2400">
                <a:latin typeface="Lato Light"/>
                <a:ea typeface="Lato Light"/>
                <a:cs typeface="Lato Light"/>
                <a:sym typeface="Lato Light"/>
              </a:defRPr>
            </a:pPr>
            <a:r>
              <a:t>连调和测试过程遇到问题首先关注错误的代码和错误提示信息：</a:t>
            </a:r>
          </a:p>
          <a:p>
            <a:pPr marL="587985" lvl="1" indent="-244994">
              <a:lnSpc>
                <a:spcPts val="2600"/>
              </a:lnSpc>
              <a:buSzPct val="100000"/>
              <a:buFont typeface="Arial"/>
              <a:buChar char="•"/>
              <a:defRPr sz="2400">
                <a:latin typeface="Lato Light"/>
                <a:ea typeface="Lato Light"/>
                <a:cs typeface="Lato Light"/>
                <a:sym typeface="Lato Light"/>
              </a:defRPr>
            </a:pPr>
            <a:r>
              <a:t>网关的错误码以09开头，错误详细信息在SFPP有介绍</a:t>
            </a:r>
          </a:p>
          <a:p>
            <a:pPr marL="587985" lvl="1" indent="-244994">
              <a:lnSpc>
                <a:spcPts val="2600"/>
              </a:lnSpc>
              <a:buSzPct val="100000"/>
              <a:buFont typeface="Arial"/>
              <a:buChar char="•"/>
              <a:defRPr sz="2400">
                <a:latin typeface="Lato Light"/>
                <a:ea typeface="Lato Light"/>
                <a:cs typeface="Lato Light"/>
                <a:sym typeface="Lato Light"/>
              </a:defRPr>
            </a:pPr>
            <a:r>
              <a:t>对开发的系统制定统一的错误代码和友好错误提示信息</a:t>
            </a:r>
          </a:p>
          <a:p>
            <a:pPr marL="587985" lvl="1" indent="-244994">
              <a:lnSpc>
                <a:spcPts val="2600"/>
              </a:lnSpc>
              <a:buSzPct val="100000"/>
              <a:buFont typeface="Arial"/>
              <a:buChar char="•"/>
              <a:defRPr sz="2400">
                <a:latin typeface="Lato Light"/>
                <a:ea typeface="Lato Light"/>
                <a:cs typeface="Lato Light"/>
                <a:sym typeface="Lato Light"/>
              </a:defRPr>
            </a:pPr>
            <a:r>
              <a:t>在微服务支持群和SFPP寻求技术支持或者吐槽</a:t>
            </a:r>
          </a:p>
        </p:txBody>
      </p:sp>
      <p:sp>
        <p:nvSpPr>
          <p:cNvPr id="486" name="形状"/>
          <p:cNvSpPr/>
          <p:nvPr/>
        </p:nvSpPr>
        <p:spPr>
          <a:xfrm>
            <a:off x="3426267" y="7791033"/>
            <a:ext cx="434255" cy="393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4" y="21600"/>
                </a:moveTo>
                <a:cubicBezTo>
                  <a:pt x="18797" y="21600"/>
                  <a:pt x="18797" y="21600"/>
                  <a:pt x="18797" y="21600"/>
                </a:cubicBezTo>
                <a:cubicBezTo>
                  <a:pt x="18797" y="12626"/>
                  <a:pt x="18797" y="12626"/>
                  <a:pt x="18797" y="12626"/>
                </a:cubicBezTo>
                <a:cubicBezTo>
                  <a:pt x="18797" y="5599"/>
                  <a:pt x="18797" y="5599"/>
                  <a:pt x="18797" y="5599"/>
                </a:cubicBezTo>
                <a:cubicBezTo>
                  <a:pt x="20594" y="5599"/>
                  <a:pt x="20594" y="5599"/>
                  <a:pt x="20594" y="5599"/>
                </a:cubicBezTo>
                <a:cubicBezTo>
                  <a:pt x="21097" y="5599"/>
                  <a:pt x="21600" y="5876"/>
                  <a:pt x="21600" y="6750"/>
                </a:cubicBezTo>
                <a:cubicBezTo>
                  <a:pt x="21600" y="13738"/>
                  <a:pt x="21600" y="13738"/>
                  <a:pt x="21600" y="13738"/>
                </a:cubicBezTo>
                <a:cubicBezTo>
                  <a:pt x="21600" y="18225"/>
                  <a:pt x="21600" y="18225"/>
                  <a:pt x="21600" y="18225"/>
                </a:cubicBezTo>
                <a:cubicBezTo>
                  <a:pt x="21600" y="20488"/>
                  <a:pt x="21600" y="20488"/>
                  <a:pt x="21600" y="20488"/>
                </a:cubicBezTo>
                <a:cubicBezTo>
                  <a:pt x="21600" y="21044"/>
                  <a:pt x="21097" y="21600"/>
                  <a:pt x="20594" y="21600"/>
                </a:cubicBezTo>
                <a:close/>
                <a:moveTo>
                  <a:pt x="3558" y="21600"/>
                </a:moveTo>
                <a:cubicBezTo>
                  <a:pt x="3558" y="12626"/>
                  <a:pt x="3558" y="12626"/>
                  <a:pt x="3558" y="12626"/>
                </a:cubicBezTo>
                <a:cubicBezTo>
                  <a:pt x="3558" y="12349"/>
                  <a:pt x="3558" y="12349"/>
                  <a:pt x="3558" y="12349"/>
                </a:cubicBezTo>
                <a:cubicBezTo>
                  <a:pt x="3558" y="5599"/>
                  <a:pt x="3558" y="5599"/>
                  <a:pt x="3558" y="5599"/>
                </a:cubicBezTo>
                <a:cubicBezTo>
                  <a:pt x="5607" y="5599"/>
                  <a:pt x="5607" y="5599"/>
                  <a:pt x="5607" y="5599"/>
                </a:cubicBezTo>
                <a:cubicBezTo>
                  <a:pt x="5607" y="2541"/>
                  <a:pt x="7871" y="0"/>
                  <a:pt x="10674" y="0"/>
                </a:cubicBezTo>
                <a:cubicBezTo>
                  <a:pt x="13478" y="0"/>
                  <a:pt x="15742" y="2541"/>
                  <a:pt x="15742" y="5599"/>
                </a:cubicBezTo>
                <a:cubicBezTo>
                  <a:pt x="17790" y="5599"/>
                  <a:pt x="17790" y="5599"/>
                  <a:pt x="17790" y="5599"/>
                </a:cubicBezTo>
                <a:cubicBezTo>
                  <a:pt x="17790" y="12626"/>
                  <a:pt x="17790" y="12626"/>
                  <a:pt x="17790" y="12626"/>
                </a:cubicBezTo>
                <a:cubicBezTo>
                  <a:pt x="17790" y="21600"/>
                  <a:pt x="17790" y="21600"/>
                  <a:pt x="17790" y="21600"/>
                </a:cubicBezTo>
                <a:lnTo>
                  <a:pt x="3558" y="21600"/>
                </a:lnTo>
                <a:close/>
                <a:moveTo>
                  <a:pt x="10674" y="2263"/>
                </a:moveTo>
                <a:cubicBezTo>
                  <a:pt x="9165" y="2263"/>
                  <a:pt x="7619" y="3653"/>
                  <a:pt x="7619" y="5599"/>
                </a:cubicBezTo>
                <a:cubicBezTo>
                  <a:pt x="13729" y="5599"/>
                  <a:pt x="13729" y="5599"/>
                  <a:pt x="13729" y="5599"/>
                </a:cubicBezTo>
                <a:cubicBezTo>
                  <a:pt x="13729" y="3653"/>
                  <a:pt x="12471" y="2263"/>
                  <a:pt x="10674" y="2263"/>
                </a:cubicBezTo>
                <a:close/>
                <a:moveTo>
                  <a:pt x="0" y="20488"/>
                </a:moveTo>
                <a:cubicBezTo>
                  <a:pt x="0" y="18225"/>
                  <a:pt x="0" y="18225"/>
                  <a:pt x="0" y="18225"/>
                </a:cubicBezTo>
                <a:cubicBezTo>
                  <a:pt x="0" y="13738"/>
                  <a:pt x="0" y="13738"/>
                  <a:pt x="0" y="13738"/>
                </a:cubicBezTo>
                <a:cubicBezTo>
                  <a:pt x="0" y="6750"/>
                  <a:pt x="0" y="6750"/>
                  <a:pt x="0" y="6750"/>
                </a:cubicBezTo>
                <a:cubicBezTo>
                  <a:pt x="0" y="5876"/>
                  <a:pt x="252" y="5599"/>
                  <a:pt x="1042" y="5599"/>
                </a:cubicBezTo>
                <a:cubicBezTo>
                  <a:pt x="2552" y="5599"/>
                  <a:pt x="2552" y="5599"/>
                  <a:pt x="2552" y="5599"/>
                </a:cubicBezTo>
                <a:cubicBezTo>
                  <a:pt x="2552" y="12349"/>
                  <a:pt x="2552" y="12349"/>
                  <a:pt x="2552" y="12349"/>
                </a:cubicBezTo>
                <a:cubicBezTo>
                  <a:pt x="2552" y="12626"/>
                  <a:pt x="2552" y="12626"/>
                  <a:pt x="2552" y="12626"/>
                </a:cubicBezTo>
                <a:cubicBezTo>
                  <a:pt x="2552" y="21600"/>
                  <a:pt x="2552" y="21600"/>
                  <a:pt x="2552" y="21600"/>
                </a:cubicBezTo>
                <a:cubicBezTo>
                  <a:pt x="1042" y="21600"/>
                  <a:pt x="1042" y="21600"/>
                  <a:pt x="1042" y="21600"/>
                </a:cubicBezTo>
                <a:cubicBezTo>
                  <a:pt x="252" y="21600"/>
                  <a:pt x="0" y="21044"/>
                  <a:pt x="0" y="204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87" name="形状"/>
          <p:cNvSpPr/>
          <p:nvPr/>
        </p:nvSpPr>
        <p:spPr>
          <a:xfrm>
            <a:off x="3426267" y="4651811"/>
            <a:ext cx="431083" cy="380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2" y="21600"/>
                </a:moveTo>
                <a:cubicBezTo>
                  <a:pt x="1008" y="21600"/>
                  <a:pt x="1008" y="21600"/>
                  <a:pt x="1008" y="21600"/>
                </a:cubicBezTo>
                <a:cubicBezTo>
                  <a:pt x="504" y="21600"/>
                  <a:pt x="0" y="21029"/>
                  <a:pt x="0" y="20459"/>
                </a:cubicBezTo>
                <a:cubicBezTo>
                  <a:pt x="0" y="1141"/>
                  <a:pt x="0" y="1141"/>
                  <a:pt x="0" y="1141"/>
                </a:cubicBezTo>
                <a:cubicBezTo>
                  <a:pt x="0" y="571"/>
                  <a:pt x="504" y="0"/>
                  <a:pt x="1008" y="0"/>
                </a:cubicBezTo>
                <a:cubicBezTo>
                  <a:pt x="20592" y="0"/>
                  <a:pt x="20592" y="0"/>
                  <a:pt x="20592" y="0"/>
                </a:cubicBezTo>
                <a:cubicBezTo>
                  <a:pt x="21348" y="0"/>
                  <a:pt x="21600" y="571"/>
                  <a:pt x="21600" y="1141"/>
                </a:cubicBezTo>
                <a:cubicBezTo>
                  <a:pt x="21600" y="20459"/>
                  <a:pt x="21600" y="20459"/>
                  <a:pt x="21600" y="20459"/>
                </a:cubicBezTo>
                <a:cubicBezTo>
                  <a:pt x="21600" y="21029"/>
                  <a:pt x="21348" y="21600"/>
                  <a:pt x="20592" y="21600"/>
                </a:cubicBezTo>
                <a:close/>
                <a:moveTo>
                  <a:pt x="2016" y="1141"/>
                </a:moveTo>
                <a:cubicBezTo>
                  <a:pt x="1512" y="1141"/>
                  <a:pt x="1008" y="1752"/>
                  <a:pt x="1008" y="2323"/>
                </a:cubicBezTo>
                <a:cubicBezTo>
                  <a:pt x="1008" y="3179"/>
                  <a:pt x="1512" y="3464"/>
                  <a:pt x="2016" y="3464"/>
                </a:cubicBezTo>
                <a:cubicBezTo>
                  <a:pt x="2520" y="3464"/>
                  <a:pt x="3024" y="3179"/>
                  <a:pt x="3024" y="2323"/>
                </a:cubicBezTo>
                <a:cubicBezTo>
                  <a:pt x="3024" y="1752"/>
                  <a:pt x="2520" y="1141"/>
                  <a:pt x="2016" y="1141"/>
                </a:cubicBezTo>
                <a:close/>
                <a:moveTo>
                  <a:pt x="5076" y="1141"/>
                </a:moveTo>
                <a:cubicBezTo>
                  <a:pt x="4572" y="1141"/>
                  <a:pt x="4068" y="1752"/>
                  <a:pt x="4068" y="2323"/>
                </a:cubicBezTo>
                <a:cubicBezTo>
                  <a:pt x="4068" y="3179"/>
                  <a:pt x="4572" y="3464"/>
                  <a:pt x="5076" y="3464"/>
                </a:cubicBezTo>
                <a:cubicBezTo>
                  <a:pt x="5580" y="3464"/>
                  <a:pt x="6084" y="3179"/>
                  <a:pt x="6084" y="2323"/>
                </a:cubicBezTo>
                <a:cubicBezTo>
                  <a:pt x="6084" y="1752"/>
                  <a:pt x="5580" y="1141"/>
                  <a:pt x="5076" y="1141"/>
                </a:cubicBezTo>
                <a:close/>
                <a:moveTo>
                  <a:pt x="8136" y="1141"/>
                </a:moveTo>
                <a:cubicBezTo>
                  <a:pt x="7632" y="1141"/>
                  <a:pt x="7092" y="1752"/>
                  <a:pt x="7092" y="2323"/>
                </a:cubicBezTo>
                <a:cubicBezTo>
                  <a:pt x="7092" y="3179"/>
                  <a:pt x="7632" y="3464"/>
                  <a:pt x="8136" y="3464"/>
                </a:cubicBezTo>
                <a:cubicBezTo>
                  <a:pt x="8640" y="3464"/>
                  <a:pt x="9144" y="3179"/>
                  <a:pt x="9144" y="2323"/>
                </a:cubicBezTo>
                <a:cubicBezTo>
                  <a:pt x="9144" y="1752"/>
                  <a:pt x="8640" y="1141"/>
                  <a:pt x="8136" y="1141"/>
                </a:cubicBezTo>
                <a:close/>
                <a:moveTo>
                  <a:pt x="20592" y="4605"/>
                </a:moveTo>
                <a:cubicBezTo>
                  <a:pt x="19584" y="4605"/>
                  <a:pt x="19584" y="4605"/>
                  <a:pt x="19584" y="4605"/>
                </a:cubicBezTo>
                <a:cubicBezTo>
                  <a:pt x="2016" y="4605"/>
                  <a:pt x="2016" y="4605"/>
                  <a:pt x="2016" y="4605"/>
                </a:cubicBezTo>
                <a:cubicBezTo>
                  <a:pt x="1008" y="4605"/>
                  <a:pt x="1008" y="4605"/>
                  <a:pt x="1008" y="4605"/>
                </a:cubicBezTo>
                <a:cubicBezTo>
                  <a:pt x="1008" y="20459"/>
                  <a:pt x="1008" y="20459"/>
                  <a:pt x="1008" y="20459"/>
                </a:cubicBezTo>
                <a:cubicBezTo>
                  <a:pt x="20592" y="20459"/>
                  <a:pt x="20592" y="20459"/>
                  <a:pt x="20592" y="20459"/>
                </a:cubicBezTo>
                <a:lnTo>
                  <a:pt x="20592" y="4605"/>
                </a:lnTo>
                <a:close/>
                <a:moveTo>
                  <a:pt x="7884" y="11534"/>
                </a:moveTo>
                <a:cubicBezTo>
                  <a:pt x="8136" y="11534"/>
                  <a:pt x="8388" y="11819"/>
                  <a:pt x="8388" y="12104"/>
                </a:cubicBezTo>
                <a:cubicBezTo>
                  <a:pt x="9900" y="13531"/>
                  <a:pt x="9900" y="13531"/>
                  <a:pt x="9900" y="13531"/>
                </a:cubicBezTo>
                <a:cubicBezTo>
                  <a:pt x="13212" y="9822"/>
                  <a:pt x="13212" y="9822"/>
                  <a:pt x="13212" y="9822"/>
                </a:cubicBezTo>
                <a:cubicBezTo>
                  <a:pt x="13464" y="9537"/>
                  <a:pt x="13716" y="9211"/>
                  <a:pt x="13968" y="9211"/>
                </a:cubicBezTo>
                <a:cubicBezTo>
                  <a:pt x="14472" y="9211"/>
                  <a:pt x="15012" y="9822"/>
                  <a:pt x="15012" y="10392"/>
                </a:cubicBezTo>
                <a:cubicBezTo>
                  <a:pt x="15012" y="10678"/>
                  <a:pt x="14760" y="10963"/>
                  <a:pt x="14472" y="11248"/>
                </a:cubicBezTo>
                <a:cubicBezTo>
                  <a:pt x="10404" y="15854"/>
                  <a:pt x="10404" y="15854"/>
                  <a:pt x="10404" y="15854"/>
                </a:cubicBezTo>
                <a:cubicBezTo>
                  <a:pt x="10404" y="16139"/>
                  <a:pt x="10152" y="16139"/>
                  <a:pt x="9900" y="16139"/>
                </a:cubicBezTo>
                <a:cubicBezTo>
                  <a:pt x="9648" y="16139"/>
                  <a:pt x="9396" y="16139"/>
                  <a:pt x="9144" y="15854"/>
                </a:cubicBezTo>
                <a:cubicBezTo>
                  <a:pt x="7092" y="13531"/>
                  <a:pt x="7092" y="13531"/>
                  <a:pt x="7092" y="13531"/>
                </a:cubicBezTo>
                <a:cubicBezTo>
                  <a:pt x="6840" y="13245"/>
                  <a:pt x="6840" y="12960"/>
                  <a:pt x="6840" y="12675"/>
                </a:cubicBezTo>
                <a:cubicBezTo>
                  <a:pt x="6840" y="12104"/>
                  <a:pt x="7092" y="11534"/>
                  <a:pt x="7884" y="1153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88" name="形状"/>
          <p:cNvSpPr/>
          <p:nvPr/>
        </p:nvSpPr>
        <p:spPr>
          <a:xfrm>
            <a:off x="3423092" y="6240700"/>
            <a:ext cx="434253" cy="380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97" y="11778"/>
                </a:moveTo>
                <a:cubicBezTo>
                  <a:pt x="11177" y="16424"/>
                  <a:pt x="11177" y="16424"/>
                  <a:pt x="11177" y="16424"/>
                </a:cubicBezTo>
                <a:cubicBezTo>
                  <a:pt x="11177" y="16709"/>
                  <a:pt x="10926" y="16709"/>
                  <a:pt x="10926" y="16709"/>
                </a:cubicBezTo>
                <a:cubicBezTo>
                  <a:pt x="10674" y="16709"/>
                  <a:pt x="10674" y="16709"/>
                  <a:pt x="10423" y="16424"/>
                </a:cubicBezTo>
                <a:cubicBezTo>
                  <a:pt x="539" y="11778"/>
                  <a:pt x="539" y="11778"/>
                  <a:pt x="539" y="11778"/>
                </a:cubicBezTo>
                <a:cubicBezTo>
                  <a:pt x="252" y="11778"/>
                  <a:pt x="0" y="11208"/>
                  <a:pt x="0" y="10922"/>
                </a:cubicBezTo>
                <a:cubicBezTo>
                  <a:pt x="0" y="10066"/>
                  <a:pt x="539" y="9781"/>
                  <a:pt x="1042" y="9781"/>
                </a:cubicBezTo>
                <a:cubicBezTo>
                  <a:pt x="1294" y="9781"/>
                  <a:pt x="1294" y="9781"/>
                  <a:pt x="1545" y="9781"/>
                </a:cubicBezTo>
                <a:cubicBezTo>
                  <a:pt x="10926" y="14101"/>
                  <a:pt x="10926" y="14101"/>
                  <a:pt x="10926" y="14101"/>
                </a:cubicBezTo>
                <a:cubicBezTo>
                  <a:pt x="20342" y="9781"/>
                  <a:pt x="20342" y="9781"/>
                  <a:pt x="20342" y="9781"/>
                </a:cubicBezTo>
                <a:lnTo>
                  <a:pt x="20594" y="9781"/>
                </a:lnTo>
                <a:cubicBezTo>
                  <a:pt x="21348" y="9781"/>
                  <a:pt x="21600" y="10066"/>
                  <a:pt x="21600" y="10922"/>
                </a:cubicBezTo>
                <a:cubicBezTo>
                  <a:pt x="21600" y="11208"/>
                  <a:pt x="21348" y="11778"/>
                  <a:pt x="21097" y="11778"/>
                </a:cubicBezTo>
                <a:close/>
                <a:moveTo>
                  <a:pt x="21097" y="6888"/>
                </a:moveTo>
                <a:cubicBezTo>
                  <a:pt x="11177" y="11493"/>
                  <a:pt x="11177" y="11493"/>
                  <a:pt x="11177" y="11493"/>
                </a:cubicBezTo>
                <a:lnTo>
                  <a:pt x="10926" y="11493"/>
                </a:lnTo>
                <a:cubicBezTo>
                  <a:pt x="10674" y="11493"/>
                  <a:pt x="10674" y="11493"/>
                  <a:pt x="10423" y="11493"/>
                </a:cubicBezTo>
                <a:cubicBezTo>
                  <a:pt x="539" y="6888"/>
                  <a:pt x="539" y="6888"/>
                  <a:pt x="539" y="6888"/>
                </a:cubicBezTo>
                <a:cubicBezTo>
                  <a:pt x="252" y="6602"/>
                  <a:pt x="0" y="6317"/>
                  <a:pt x="0" y="5746"/>
                </a:cubicBezTo>
                <a:cubicBezTo>
                  <a:pt x="0" y="5461"/>
                  <a:pt x="252" y="4891"/>
                  <a:pt x="539" y="4891"/>
                </a:cubicBezTo>
                <a:cubicBezTo>
                  <a:pt x="10423" y="285"/>
                  <a:pt x="10423" y="285"/>
                  <a:pt x="10423" y="285"/>
                </a:cubicBezTo>
                <a:cubicBezTo>
                  <a:pt x="10674" y="0"/>
                  <a:pt x="10674" y="0"/>
                  <a:pt x="10926" y="0"/>
                </a:cubicBezTo>
                <a:cubicBezTo>
                  <a:pt x="10926" y="0"/>
                  <a:pt x="11177" y="0"/>
                  <a:pt x="11177" y="285"/>
                </a:cubicBezTo>
                <a:cubicBezTo>
                  <a:pt x="21097" y="4891"/>
                  <a:pt x="21097" y="4891"/>
                  <a:pt x="21097" y="4891"/>
                </a:cubicBezTo>
                <a:cubicBezTo>
                  <a:pt x="21348" y="4891"/>
                  <a:pt x="21600" y="5461"/>
                  <a:pt x="21600" y="5746"/>
                </a:cubicBezTo>
                <a:cubicBezTo>
                  <a:pt x="21600" y="6317"/>
                  <a:pt x="21348" y="6602"/>
                  <a:pt x="21097" y="6888"/>
                </a:cubicBezTo>
                <a:close/>
                <a:moveTo>
                  <a:pt x="1042" y="14672"/>
                </a:moveTo>
                <a:cubicBezTo>
                  <a:pt x="1294" y="14672"/>
                  <a:pt x="1294" y="14672"/>
                  <a:pt x="1545" y="14672"/>
                </a:cubicBezTo>
                <a:cubicBezTo>
                  <a:pt x="10926" y="19277"/>
                  <a:pt x="10926" y="19277"/>
                  <a:pt x="10926" y="19277"/>
                </a:cubicBezTo>
                <a:cubicBezTo>
                  <a:pt x="20342" y="14672"/>
                  <a:pt x="20342" y="14672"/>
                  <a:pt x="20342" y="14672"/>
                </a:cubicBezTo>
                <a:lnTo>
                  <a:pt x="20594" y="14672"/>
                </a:lnTo>
                <a:cubicBezTo>
                  <a:pt x="21348" y="14672"/>
                  <a:pt x="21600" y="15242"/>
                  <a:pt x="21600" y="15813"/>
                </a:cubicBezTo>
                <a:cubicBezTo>
                  <a:pt x="21600" y="16424"/>
                  <a:pt x="21348" y="16709"/>
                  <a:pt x="21097" y="16995"/>
                </a:cubicBezTo>
                <a:cubicBezTo>
                  <a:pt x="11177" y="21600"/>
                  <a:pt x="11177" y="21600"/>
                  <a:pt x="11177" y="21600"/>
                </a:cubicBezTo>
                <a:lnTo>
                  <a:pt x="10926" y="21600"/>
                </a:lnTo>
                <a:cubicBezTo>
                  <a:pt x="10674" y="21600"/>
                  <a:pt x="10674" y="21600"/>
                  <a:pt x="10423" y="21600"/>
                </a:cubicBezTo>
                <a:cubicBezTo>
                  <a:pt x="539" y="16995"/>
                  <a:pt x="539" y="16995"/>
                  <a:pt x="539" y="16995"/>
                </a:cubicBezTo>
                <a:cubicBezTo>
                  <a:pt x="252" y="16709"/>
                  <a:pt x="0" y="16424"/>
                  <a:pt x="0" y="15813"/>
                </a:cubicBezTo>
                <a:cubicBezTo>
                  <a:pt x="0" y="15242"/>
                  <a:pt x="539" y="14672"/>
                  <a:pt x="1042" y="146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489" name="形状"/>
          <p:cNvSpPr/>
          <p:nvPr/>
        </p:nvSpPr>
        <p:spPr>
          <a:xfrm>
            <a:off x="3472463" y="9624670"/>
            <a:ext cx="352234" cy="355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88" y="21600"/>
                </a:moveTo>
                <a:cubicBezTo>
                  <a:pt x="16001" y="21600"/>
                  <a:pt x="16001" y="21600"/>
                  <a:pt x="16001" y="21600"/>
                </a:cubicBezTo>
                <a:cubicBezTo>
                  <a:pt x="15446" y="21600"/>
                  <a:pt x="14850" y="21013"/>
                  <a:pt x="14850" y="20465"/>
                </a:cubicBezTo>
                <a:cubicBezTo>
                  <a:pt x="14850" y="19643"/>
                  <a:pt x="15446" y="19370"/>
                  <a:pt x="16001" y="19370"/>
                </a:cubicBezTo>
                <a:cubicBezTo>
                  <a:pt x="17669" y="19370"/>
                  <a:pt x="17669" y="19370"/>
                  <a:pt x="17669" y="19370"/>
                </a:cubicBezTo>
                <a:cubicBezTo>
                  <a:pt x="12071" y="13852"/>
                  <a:pt x="12071" y="13852"/>
                  <a:pt x="12071" y="13852"/>
                </a:cubicBezTo>
                <a:cubicBezTo>
                  <a:pt x="12071" y="13578"/>
                  <a:pt x="11793" y="13265"/>
                  <a:pt x="11793" y="12991"/>
                </a:cubicBezTo>
                <a:cubicBezTo>
                  <a:pt x="11793" y="12443"/>
                  <a:pt x="12349" y="11896"/>
                  <a:pt x="12904" y="11896"/>
                </a:cubicBezTo>
                <a:cubicBezTo>
                  <a:pt x="13182" y="11896"/>
                  <a:pt x="13460" y="11896"/>
                  <a:pt x="13738" y="12170"/>
                </a:cubicBezTo>
                <a:cubicBezTo>
                  <a:pt x="19337" y="17687"/>
                  <a:pt x="19337" y="17687"/>
                  <a:pt x="19337" y="17687"/>
                </a:cubicBezTo>
                <a:cubicBezTo>
                  <a:pt x="19337" y="16043"/>
                  <a:pt x="19337" y="16043"/>
                  <a:pt x="19337" y="16043"/>
                </a:cubicBezTo>
                <a:cubicBezTo>
                  <a:pt x="19337" y="15222"/>
                  <a:pt x="19932" y="14948"/>
                  <a:pt x="20488" y="14948"/>
                </a:cubicBezTo>
                <a:cubicBezTo>
                  <a:pt x="21044" y="14948"/>
                  <a:pt x="21600" y="15222"/>
                  <a:pt x="21600" y="16043"/>
                </a:cubicBezTo>
                <a:cubicBezTo>
                  <a:pt x="21600" y="20465"/>
                  <a:pt x="21600" y="20465"/>
                  <a:pt x="21600" y="20465"/>
                </a:cubicBezTo>
                <a:cubicBezTo>
                  <a:pt x="21600" y="21013"/>
                  <a:pt x="21044" y="21600"/>
                  <a:pt x="20488" y="21600"/>
                </a:cubicBezTo>
                <a:close/>
                <a:moveTo>
                  <a:pt x="20488" y="6652"/>
                </a:moveTo>
                <a:cubicBezTo>
                  <a:pt x="19932" y="6652"/>
                  <a:pt x="19337" y="6378"/>
                  <a:pt x="19337" y="5517"/>
                </a:cubicBezTo>
                <a:cubicBezTo>
                  <a:pt x="19337" y="3874"/>
                  <a:pt x="19337" y="3874"/>
                  <a:pt x="19337" y="3874"/>
                </a:cubicBezTo>
                <a:cubicBezTo>
                  <a:pt x="13738" y="9430"/>
                  <a:pt x="13738" y="9430"/>
                  <a:pt x="13738" y="9430"/>
                </a:cubicBezTo>
                <a:cubicBezTo>
                  <a:pt x="13460" y="9704"/>
                  <a:pt x="13182" y="9704"/>
                  <a:pt x="12904" y="9704"/>
                </a:cubicBezTo>
                <a:cubicBezTo>
                  <a:pt x="12349" y="9704"/>
                  <a:pt x="11793" y="9157"/>
                  <a:pt x="11793" y="8570"/>
                </a:cubicBezTo>
                <a:cubicBezTo>
                  <a:pt x="11793" y="8296"/>
                  <a:pt x="12071" y="8022"/>
                  <a:pt x="12071" y="7748"/>
                </a:cubicBezTo>
                <a:cubicBezTo>
                  <a:pt x="17669" y="2230"/>
                  <a:pt x="17669" y="2230"/>
                  <a:pt x="17669" y="2230"/>
                </a:cubicBezTo>
                <a:cubicBezTo>
                  <a:pt x="16001" y="2230"/>
                  <a:pt x="16001" y="2230"/>
                  <a:pt x="16001" y="2230"/>
                </a:cubicBezTo>
                <a:cubicBezTo>
                  <a:pt x="15446" y="2230"/>
                  <a:pt x="14850" y="1957"/>
                  <a:pt x="14850" y="1096"/>
                </a:cubicBezTo>
                <a:cubicBezTo>
                  <a:pt x="14850" y="548"/>
                  <a:pt x="15446" y="0"/>
                  <a:pt x="16001" y="0"/>
                </a:cubicBezTo>
                <a:cubicBezTo>
                  <a:pt x="20488" y="0"/>
                  <a:pt x="20488" y="0"/>
                  <a:pt x="20488" y="0"/>
                </a:cubicBezTo>
                <a:cubicBezTo>
                  <a:pt x="21044" y="0"/>
                  <a:pt x="21600" y="548"/>
                  <a:pt x="21600" y="1096"/>
                </a:cubicBezTo>
                <a:cubicBezTo>
                  <a:pt x="21600" y="5517"/>
                  <a:pt x="21600" y="5517"/>
                  <a:pt x="21600" y="5517"/>
                </a:cubicBezTo>
                <a:cubicBezTo>
                  <a:pt x="21600" y="6378"/>
                  <a:pt x="21044" y="6652"/>
                  <a:pt x="20488" y="6652"/>
                </a:cubicBezTo>
                <a:close/>
                <a:moveTo>
                  <a:pt x="9251" y="13852"/>
                </a:moveTo>
                <a:cubicBezTo>
                  <a:pt x="3653" y="19370"/>
                  <a:pt x="3653" y="19370"/>
                  <a:pt x="3653" y="19370"/>
                </a:cubicBezTo>
                <a:cubicBezTo>
                  <a:pt x="5599" y="19370"/>
                  <a:pt x="5599" y="19370"/>
                  <a:pt x="5599" y="19370"/>
                </a:cubicBezTo>
                <a:cubicBezTo>
                  <a:pt x="6154" y="19370"/>
                  <a:pt x="6710" y="19643"/>
                  <a:pt x="6710" y="20465"/>
                </a:cubicBezTo>
                <a:cubicBezTo>
                  <a:pt x="6710" y="21013"/>
                  <a:pt x="6154" y="21600"/>
                  <a:pt x="5599" y="21600"/>
                </a:cubicBezTo>
                <a:cubicBezTo>
                  <a:pt x="1112" y="21600"/>
                  <a:pt x="1112" y="21600"/>
                  <a:pt x="1112" y="21600"/>
                </a:cubicBezTo>
                <a:cubicBezTo>
                  <a:pt x="278" y="21600"/>
                  <a:pt x="0" y="21013"/>
                  <a:pt x="0" y="20465"/>
                </a:cubicBezTo>
                <a:cubicBezTo>
                  <a:pt x="0" y="16043"/>
                  <a:pt x="0" y="16043"/>
                  <a:pt x="0" y="16043"/>
                </a:cubicBezTo>
                <a:cubicBezTo>
                  <a:pt x="0" y="15222"/>
                  <a:pt x="278" y="14948"/>
                  <a:pt x="1112" y="14948"/>
                </a:cubicBezTo>
                <a:cubicBezTo>
                  <a:pt x="1668" y="14948"/>
                  <a:pt x="2224" y="15222"/>
                  <a:pt x="2224" y="16043"/>
                </a:cubicBezTo>
                <a:cubicBezTo>
                  <a:pt x="2224" y="17687"/>
                  <a:pt x="2224" y="17687"/>
                  <a:pt x="2224" y="17687"/>
                </a:cubicBezTo>
                <a:cubicBezTo>
                  <a:pt x="7862" y="12170"/>
                  <a:pt x="7862" y="12170"/>
                  <a:pt x="7862" y="12170"/>
                </a:cubicBezTo>
                <a:cubicBezTo>
                  <a:pt x="7862" y="11896"/>
                  <a:pt x="8140" y="11896"/>
                  <a:pt x="8418" y="11896"/>
                </a:cubicBezTo>
                <a:cubicBezTo>
                  <a:pt x="9251" y="11896"/>
                  <a:pt x="9529" y="12443"/>
                  <a:pt x="9529" y="12991"/>
                </a:cubicBezTo>
                <a:cubicBezTo>
                  <a:pt x="9529" y="13265"/>
                  <a:pt x="9529" y="13578"/>
                  <a:pt x="9251" y="13852"/>
                </a:cubicBezTo>
                <a:close/>
                <a:moveTo>
                  <a:pt x="8418" y="9704"/>
                </a:moveTo>
                <a:cubicBezTo>
                  <a:pt x="8140" y="9704"/>
                  <a:pt x="7862" y="9704"/>
                  <a:pt x="7862" y="9430"/>
                </a:cubicBezTo>
                <a:cubicBezTo>
                  <a:pt x="2224" y="3874"/>
                  <a:pt x="2224" y="3874"/>
                  <a:pt x="2224" y="3874"/>
                </a:cubicBezTo>
                <a:cubicBezTo>
                  <a:pt x="2224" y="5517"/>
                  <a:pt x="2224" y="5517"/>
                  <a:pt x="2224" y="5517"/>
                </a:cubicBezTo>
                <a:cubicBezTo>
                  <a:pt x="2224" y="6378"/>
                  <a:pt x="1668" y="6652"/>
                  <a:pt x="1112" y="6652"/>
                </a:cubicBezTo>
                <a:cubicBezTo>
                  <a:pt x="278" y="6652"/>
                  <a:pt x="0" y="6378"/>
                  <a:pt x="0" y="5517"/>
                </a:cubicBezTo>
                <a:cubicBezTo>
                  <a:pt x="0" y="1096"/>
                  <a:pt x="0" y="1096"/>
                  <a:pt x="0" y="1096"/>
                </a:cubicBezTo>
                <a:cubicBezTo>
                  <a:pt x="0" y="548"/>
                  <a:pt x="278" y="0"/>
                  <a:pt x="1112" y="0"/>
                </a:cubicBezTo>
                <a:cubicBezTo>
                  <a:pt x="5599" y="0"/>
                  <a:pt x="5599" y="0"/>
                  <a:pt x="5599" y="0"/>
                </a:cubicBezTo>
                <a:cubicBezTo>
                  <a:pt x="6154" y="0"/>
                  <a:pt x="6710" y="548"/>
                  <a:pt x="6710" y="1096"/>
                </a:cubicBezTo>
                <a:cubicBezTo>
                  <a:pt x="6710" y="1957"/>
                  <a:pt x="6154" y="2230"/>
                  <a:pt x="5599" y="2230"/>
                </a:cubicBezTo>
                <a:cubicBezTo>
                  <a:pt x="3653" y="2230"/>
                  <a:pt x="3653" y="2230"/>
                  <a:pt x="3653" y="2230"/>
                </a:cubicBezTo>
                <a:cubicBezTo>
                  <a:pt x="9251" y="7748"/>
                  <a:pt x="9251" y="7748"/>
                  <a:pt x="9251" y="7748"/>
                </a:cubicBezTo>
                <a:cubicBezTo>
                  <a:pt x="9529" y="8022"/>
                  <a:pt x="9529" y="8296"/>
                  <a:pt x="9529" y="8570"/>
                </a:cubicBezTo>
                <a:cubicBezTo>
                  <a:pt x="9529" y="9157"/>
                  <a:pt x="9251" y="9704"/>
                  <a:pt x="8418" y="970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60634" y="-1016917"/>
            <a:ext cx="459241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492" name="错误码解释"/>
          <p:cNvSpPr txBox="1"/>
          <p:nvPr/>
        </p:nvSpPr>
        <p:spPr>
          <a:xfrm>
            <a:off x="7011145" y="318190"/>
            <a:ext cx="427049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错误码解释</a:t>
            </a:r>
          </a:p>
        </p:txBody>
      </p:sp>
      <p:sp>
        <p:nvSpPr>
          <p:cNvPr id="493" name="接入微服务框架"/>
          <p:cNvSpPr txBox="1"/>
          <p:nvPr/>
        </p:nvSpPr>
        <p:spPr>
          <a:xfrm>
            <a:off x="7519483" y="1162009"/>
            <a:ext cx="3263374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21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接入微服务框架</a:t>
            </a:r>
          </a:p>
        </p:txBody>
      </p:sp>
      <p:grpSp>
        <p:nvGrpSpPr>
          <p:cNvPr id="497" name="成组"/>
          <p:cNvGrpSpPr/>
          <p:nvPr/>
        </p:nvGrpSpPr>
        <p:grpSpPr>
          <a:xfrm>
            <a:off x="8846343" y="1653336"/>
            <a:ext cx="600075" cy="142913"/>
            <a:chOff x="0" y="0"/>
            <a:chExt cx="600074" cy="142912"/>
          </a:xfrm>
        </p:grpSpPr>
        <p:sp>
          <p:nvSpPr>
            <p:cNvPr id="494" name="圆形"/>
            <p:cNvSpPr/>
            <p:nvPr/>
          </p:nvSpPr>
          <p:spPr>
            <a:xfrm>
              <a:off x="-1" y="-1"/>
              <a:ext cx="142876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495" name="圆形"/>
            <p:cNvSpPr/>
            <p:nvPr/>
          </p:nvSpPr>
          <p:spPr>
            <a:xfrm>
              <a:off x="2286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496" name="圆形"/>
            <p:cNvSpPr/>
            <p:nvPr/>
          </p:nvSpPr>
          <p:spPr>
            <a:xfrm>
              <a:off x="4572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  <p:graphicFrame>
        <p:nvGraphicFramePr>
          <p:cNvPr id="498" name="表格"/>
          <p:cNvGraphicFramePr/>
          <p:nvPr>
            <p:extLst>
              <p:ext uri="{D42A27DB-BD31-4B8C-83A1-F6EECF244321}">
                <p14:modId xmlns:p14="http://schemas.microsoft.com/office/powerpoint/2010/main" val="1013602126"/>
              </p:ext>
            </p:extLst>
          </p:nvPr>
        </p:nvGraphicFramePr>
        <p:xfrm>
          <a:off x="1631950" y="1950640"/>
          <a:ext cx="13704738" cy="10668000"/>
        </p:xfrm>
        <a:graphic>
          <a:graphicData uri="http://schemas.openxmlformats.org/drawingml/2006/table">
            <a:tbl>
              <a:tblPr bandRow="1">
                <a:tableStyleId>{8F44A2F1-9E1F-4B54-A3A2-5F16C0AD49E2}</a:tableStyleId>
              </a:tblPr>
              <a:tblGrid>
                <a:gridCol w="2940130"/>
                <a:gridCol w="10764608"/>
              </a:tblGrid>
              <a:tr h="61279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 err="1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错误码</a:t>
                      </a:r>
                      <a:endParaRPr sz="2400" b="1" dirty="0">
                        <a:solidFill>
                          <a:srgbClr val="333333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错误信息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8F8F8"/>
                    </a:solidFill>
                  </a:tcPr>
                </a:tc>
              </a:tr>
              <a:tr h="61279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9020000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网关内部错误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61279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9020101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访问需要登录认证的接口时在请求头中没有设置token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8F8F8"/>
                    </a:solidFill>
                  </a:tcPr>
                </a:tc>
              </a:tr>
              <a:tr h="61279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9020102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网关根据header中设置的token找不到用户信息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61279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9020103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登录时的ticket参数是非法的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8F8F8"/>
                    </a:solidFill>
                  </a:tcPr>
                </a:tc>
              </a:tr>
              <a:tr h="61279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9020201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禁止该APP访问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61279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9020202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内部的API，禁止所有的APP访问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8F8F8"/>
                    </a:solidFill>
                  </a:tcPr>
                </a:tc>
              </a:tr>
              <a:tr h="61279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9020301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请求太过频繁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61279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9020401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 err="1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网关根据header中设置的session-id找不到密钥</a:t>
                      </a:r>
                      <a:endParaRPr sz="2400" dirty="0">
                        <a:solidFill>
                          <a:srgbClr val="333333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8F8F8"/>
                    </a:solidFill>
                  </a:tcPr>
                </a:tc>
              </a:tr>
              <a:tr h="61279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9020402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没有在header中设置session-id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61279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9020403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网关使用session-id关联的密钥不能解密请求体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8F8F8"/>
                    </a:solidFill>
                  </a:tcPr>
                </a:tc>
              </a:tr>
              <a:tr h="61279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9020501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网关没有该API的路由信息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61279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9020502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后台的微服务响应超时，默认20s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8F8F8"/>
                    </a:solidFill>
                  </a:tcPr>
                </a:tc>
              </a:tr>
              <a:tr h="61279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9020601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登录时没有deviceid参数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</a:tcPr>
                </a:tc>
              </a:tr>
              <a:tr h="61279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9020701</a:t>
                      </a: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 err="1">
                          <a:solidFill>
                            <a:srgbClr val="333333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登录时的请求体不是一个合法的json</a:t>
                      </a:r>
                      <a:endParaRPr sz="2400" dirty="0">
                        <a:solidFill>
                          <a:srgbClr val="333333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165100" marR="165100" marT="76200" marB="76200" anchor="ctr" horzOverflow="overflow">
                    <a:lnL w="12700">
                      <a:solidFill>
                        <a:srgbClr val="DDDDDD"/>
                      </a:solidFill>
                      <a:miter lim="400000"/>
                    </a:lnL>
                    <a:lnR w="12700">
                      <a:solidFill>
                        <a:srgbClr val="DDDDDD"/>
                      </a:solidFill>
                      <a:miter lim="400000"/>
                    </a:lnR>
                    <a:lnT w="12700">
                      <a:solidFill>
                        <a:srgbClr val="DDDDDD"/>
                      </a:solidFill>
                      <a:miter lim="400000"/>
                    </a:lnT>
                    <a:lnB w="12700">
                      <a:solidFill>
                        <a:srgbClr val="DDDDDD"/>
                      </a:solidFill>
                      <a:miter lim="400000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60634" y="747193"/>
            <a:ext cx="459241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501" name="为什么要服务化"/>
          <p:cNvSpPr txBox="1"/>
          <p:nvPr/>
        </p:nvSpPr>
        <p:spPr>
          <a:xfrm>
            <a:off x="10717849" y="2082300"/>
            <a:ext cx="48133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为什么要服务化</a:t>
            </a:r>
          </a:p>
        </p:txBody>
      </p:sp>
      <p:sp>
        <p:nvSpPr>
          <p:cNvPr id="502" name="接入微服务框架"/>
          <p:cNvSpPr txBox="1"/>
          <p:nvPr/>
        </p:nvSpPr>
        <p:spPr>
          <a:xfrm>
            <a:off x="11497589" y="2926119"/>
            <a:ext cx="3263374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21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接入微服务框架</a:t>
            </a:r>
          </a:p>
        </p:txBody>
      </p:sp>
      <p:grpSp>
        <p:nvGrpSpPr>
          <p:cNvPr id="506" name="成组"/>
          <p:cNvGrpSpPr/>
          <p:nvPr/>
        </p:nvGrpSpPr>
        <p:grpSpPr>
          <a:xfrm>
            <a:off x="12824449" y="3417446"/>
            <a:ext cx="600075" cy="142913"/>
            <a:chOff x="0" y="0"/>
            <a:chExt cx="600074" cy="142912"/>
          </a:xfrm>
        </p:grpSpPr>
        <p:sp>
          <p:nvSpPr>
            <p:cNvPr id="503" name="圆形"/>
            <p:cNvSpPr/>
            <p:nvPr/>
          </p:nvSpPr>
          <p:spPr>
            <a:xfrm>
              <a:off x="-1" y="-1"/>
              <a:ext cx="142876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504" name="圆形"/>
            <p:cNvSpPr/>
            <p:nvPr/>
          </p:nvSpPr>
          <p:spPr>
            <a:xfrm>
              <a:off x="2286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505" name="圆形"/>
            <p:cNvSpPr/>
            <p:nvPr/>
          </p:nvSpPr>
          <p:spPr>
            <a:xfrm>
              <a:off x="4572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  <p:sp>
        <p:nvSpPr>
          <p:cNvPr id="507" name="圆形"/>
          <p:cNvSpPr/>
          <p:nvPr/>
        </p:nvSpPr>
        <p:spPr>
          <a:xfrm>
            <a:off x="8023067" y="6519473"/>
            <a:ext cx="1269393" cy="1269887"/>
          </a:xfrm>
          <a:prstGeom prst="ellipse">
            <a:avLst/>
          </a:prstGeom>
          <a:solidFill>
            <a:srgbClr val="3891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</p:txBody>
      </p:sp>
      <p:sp>
        <p:nvSpPr>
          <p:cNvPr id="508" name="整体业务逻辑进行垂直切分之后，在每个模块又拆分成不同的微服务，便于快速迭代开发。"/>
          <p:cNvSpPr txBox="1"/>
          <p:nvPr/>
        </p:nvSpPr>
        <p:spPr>
          <a:xfrm>
            <a:off x="9854462" y="6943631"/>
            <a:ext cx="6876979" cy="63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15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整体业务逻辑进行垂直切分之后，在每个模块又拆分成不同的微服务，便于快速迭代开发。</a:t>
            </a:r>
          </a:p>
        </p:txBody>
      </p:sp>
      <p:sp>
        <p:nvSpPr>
          <p:cNvPr id="509" name="快速迭代"/>
          <p:cNvSpPr txBox="1"/>
          <p:nvPr/>
        </p:nvSpPr>
        <p:spPr>
          <a:xfrm>
            <a:off x="9847564" y="6521080"/>
            <a:ext cx="1797838" cy="44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spcBef>
                <a:spcPts val="1200"/>
              </a:spcBef>
              <a:defRPr sz="2200" spc="39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快速迭代</a:t>
            </a:r>
          </a:p>
        </p:txBody>
      </p:sp>
      <p:sp>
        <p:nvSpPr>
          <p:cNvPr id="510" name="圆形"/>
          <p:cNvSpPr/>
          <p:nvPr/>
        </p:nvSpPr>
        <p:spPr>
          <a:xfrm>
            <a:off x="8023067" y="8190893"/>
            <a:ext cx="1269393" cy="1269886"/>
          </a:xfrm>
          <a:prstGeom prst="ellipse">
            <a:avLst/>
          </a:prstGeom>
          <a:solidFill>
            <a:srgbClr val="48586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</p:txBody>
      </p:sp>
      <p:sp>
        <p:nvSpPr>
          <p:cNvPr id="511" name="当某个微服务发生故障时，对其他模块影响相对较小，通常不会影响整个系统的可用性。便于鼓掌排除和修复。"/>
          <p:cNvSpPr txBox="1"/>
          <p:nvPr/>
        </p:nvSpPr>
        <p:spPr>
          <a:xfrm>
            <a:off x="9854462" y="8615051"/>
            <a:ext cx="6876979" cy="636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15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当某个微服务发生故障时，对其他模块影响相对较小，通常不会影响整个系统的可用性。便于鼓掌排除和修复。</a:t>
            </a:r>
          </a:p>
        </p:txBody>
      </p:sp>
      <p:sp>
        <p:nvSpPr>
          <p:cNvPr id="512" name="故障隔离"/>
          <p:cNvSpPr txBox="1"/>
          <p:nvPr/>
        </p:nvSpPr>
        <p:spPr>
          <a:xfrm>
            <a:off x="9847563" y="8192499"/>
            <a:ext cx="2700656" cy="44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spcBef>
                <a:spcPts val="1200"/>
              </a:spcBef>
              <a:defRPr sz="2200" spc="39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故障隔离</a:t>
            </a:r>
          </a:p>
        </p:txBody>
      </p:sp>
      <p:sp>
        <p:nvSpPr>
          <p:cNvPr id="513" name="圆形"/>
          <p:cNvSpPr/>
          <p:nvPr/>
        </p:nvSpPr>
        <p:spPr>
          <a:xfrm>
            <a:off x="8023067" y="9845599"/>
            <a:ext cx="1269393" cy="1269886"/>
          </a:xfrm>
          <a:prstGeom prst="ellipse">
            <a:avLst/>
          </a:prstGeom>
          <a:solidFill>
            <a:srgbClr val="F1992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</p:txBody>
      </p:sp>
      <p:sp>
        <p:nvSpPr>
          <p:cNvPr id="514" name="变代码重用为接口调用，减少项目依赖。"/>
          <p:cNvSpPr txBox="1"/>
          <p:nvPr/>
        </p:nvSpPr>
        <p:spPr>
          <a:xfrm>
            <a:off x="9854462" y="10269757"/>
            <a:ext cx="6876979" cy="61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15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变代码重用为接口调用，减少项目依赖。</a:t>
            </a:r>
          </a:p>
        </p:txBody>
      </p:sp>
      <p:sp>
        <p:nvSpPr>
          <p:cNvPr id="515" name="增加重用"/>
          <p:cNvSpPr txBox="1"/>
          <p:nvPr/>
        </p:nvSpPr>
        <p:spPr>
          <a:xfrm>
            <a:off x="9847564" y="9847205"/>
            <a:ext cx="1150621" cy="44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spcBef>
                <a:spcPts val="1200"/>
              </a:spcBef>
              <a:defRPr sz="2200" spc="39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增加重用</a:t>
            </a:r>
          </a:p>
        </p:txBody>
      </p:sp>
      <p:sp>
        <p:nvSpPr>
          <p:cNvPr id="516" name="圆形"/>
          <p:cNvSpPr/>
          <p:nvPr/>
        </p:nvSpPr>
        <p:spPr>
          <a:xfrm>
            <a:off x="8023067" y="4848052"/>
            <a:ext cx="1269393" cy="1269887"/>
          </a:xfrm>
          <a:prstGeom prst="ellipse">
            <a:avLst/>
          </a:prstGeom>
          <a:solidFill>
            <a:srgbClr val="7FB34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</p:txBody>
      </p:sp>
      <p:sp>
        <p:nvSpPr>
          <p:cNvPr id="517" name="系统拆分为多个独立的微服务，实现独立部署，独立发布，而且在发布过程中可以实现平滑升级，在接口兼容的情况下不影响其他服务和业务运行。"/>
          <p:cNvSpPr txBox="1"/>
          <p:nvPr/>
        </p:nvSpPr>
        <p:spPr>
          <a:xfrm>
            <a:off x="9854462" y="5272211"/>
            <a:ext cx="6876979" cy="63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15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系统拆分为多个独立的微服务，实现独立部署，独立发布，而且在发布过程中可以实现平滑升级，在接口兼容的情况下不影响其他服务和业务运行。</a:t>
            </a:r>
          </a:p>
        </p:txBody>
      </p:sp>
      <p:sp>
        <p:nvSpPr>
          <p:cNvPr id="518" name="独立发布"/>
          <p:cNvSpPr txBox="1"/>
          <p:nvPr/>
        </p:nvSpPr>
        <p:spPr>
          <a:xfrm>
            <a:off x="9847563" y="4849660"/>
            <a:ext cx="2357451" cy="44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spcBef>
                <a:spcPts val="1200"/>
              </a:spcBef>
              <a:defRPr sz="2200" spc="39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独立发布</a:t>
            </a:r>
          </a:p>
        </p:txBody>
      </p:sp>
      <p:sp>
        <p:nvSpPr>
          <p:cNvPr id="519" name="形状"/>
          <p:cNvSpPr/>
          <p:nvPr/>
        </p:nvSpPr>
        <p:spPr>
          <a:xfrm>
            <a:off x="8352086" y="5244651"/>
            <a:ext cx="638329" cy="442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97" y="21600"/>
                </a:moveTo>
                <a:cubicBezTo>
                  <a:pt x="5068" y="21600"/>
                  <a:pt x="5068" y="21600"/>
                  <a:pt x="5068" y="21600"/>
                </a:cubicBezTo>
                <a:cubicBezTo>
                  <a:pt x="2300" y="21600"/>
                  <a:pt x="0" y="18285"/>
                  <a:pt x="0" y="14296"/>
                </a:cubicBezTo>
                <a:cubicBezTo>
                  <a:pt x="0" y="10981"/>
                  <a:pt x="1509" y="8029"/>
                  <a:pt x="3558" y="7304"/>
                </a:cubicBezTo>
                <a:cubicBezTo>
                  <a:pt x="4816" y="2901"/>
                  <a:pt x="7619" y="0"/>
                  <a:pt x="10926" y="0"/>
                </a:cubicBezTo>
                <a:cubicBezTo>
                  <a:pt x="14232" y="0"/>
                  <a:pt x="17036" y="2901"/>
                  <a:pt x="18042" y="7304"/>
                </a:cubicBezTo>
                <a:cubicBezTo>
                  <a:pt x="20055" y="8029"/>
                  <a:pt x="21600" y="10981"/>
                  <a:pt x="21600" y="14296"/>
                </a:cubicBezTo>
                <a:cubicBezTo>
                  <a:pt x="21600" y="18285"/>
                  <a:pt x="19300" y="21600"/>
                  <a:pt x="16497" y="21600"/>
                </a:cubicBezTo>
                <a:close/>
                <a:moveTo>
                  <a:pt x="18545" y="10981"/>
                </a:moveTo>
                <a:cubicBezTo>
                  <a:pt x="18545" y="10981"/>
                  <a:pt x="18545" y="10981"/>
                  <a:pt x="18294" y="10619"/>
                </a:cubicBezTo>
                <a:cubicBezTo>
                  <a:pt x="18042" y="10619"/>
                  <a:pt x="18042" y="10256"/>
                  <a:pt x="18042" y="10256"/>
                </a:cubicBezTo>
                <a:cubicBezTo>
                  <a:pt x="18042" y="10256"/>
                  <a:pt x="18042" y="10256"/>
                  <a:pt x="17790" y="10256"/>
                </a:cubicBezTo>
                <a:cubicBezTo>
                  <a:pt x="17790" y="10256"/>
                  <a:pt x="17790" y="10256"/>
                  <a:pt x="17539" y="10256"/>
                </a:cubicBezTo>
                <a:cubicBezTo>
                  <a:pt x="17539" y="10256"/>
                  <a:pt x="17539" y="10256"/>
                  <a:pt x="17539" y="9894"/>
                </a:cubicBezTo>
                <a:lnTo>
                  <a:pt x="17287" y="9894"/>
                </a:lnTo>
                <a:cubicBezTo>
                  <a:pt x="17036" y="9894"/>
                  <a:pt x="17036" y="9894"/>
                  <a:pt x="17036" y="9894"/>
                </a:cubicBezTo>
                <a:cubicBezTo>
                  <a:pt x="16784" y="9894"/>
                  <a:pt x="16784" y="9894"/>
                  <a:pt x="16497" y="9894"/>
                </a:cubicBezTo>
                <a:cubicBezTo>
                  <a:pt x="16497" y="9531"/>
                  <a:pt x="16497" y="9531"/>
                  <a:pt x="16497" y="9168"/>
                </a:cubicBezTo>
                <a:cubicBezTo>
                  <a:pt x="16245" y="9168"/>
                  <a:pt x="16245" y="9168"/>
                  <a:pt x="16245" y="9168"/>
                </a:cubicBezTo>
                <a:cubicBezTo>
                  <a:pt x="16245" y="8754"/>
                  <a:pt x="16245" y="8754"/>
                  <a:pt x="16245" y="8391"/>
                </a:cubicBezTo>
                <a:cubicBezTo>
                  <a:pt x="15993" y="8029"/>
                  <a:pt x="15993" y="8029"/>
                  <a:pt x="15993" y="7666"/>
                </a:cubicBezTo>
                <a:cubicBezTo>
                  <a:pt x="15993" y="7304"/>
                  <a:pt x="15742" y="7304"/>
                  <a:pt x="15742" y="6941"/>
                </a:cubicBezTo>
                <a:cubicBezTo>
                  <a:pt x="14735" y="4765"/>
                  <a:pt x="12974" y="2901"/>
                  <a:pt x="10926" y="2901"/>
                </a:cubicBezTo>
                <a:cubicBezTo>
                  <a:pt x="8626" y="2901"/>
                  <a:pt x="6865" y="4765"/>
                  <a:pt x="5858" y="6941"/>
                </a:cubicBezTo>
                <a:cubicBezTo>
                  <a:pt x="5858" y="7304"/>
                  <a:pt x="5858" y="7304"/>
                  <a:pt x="5607" y="7666"/>
                </a:cubicBezTo>
                <a:cubicBezTo>
                  <a:pt x="5607" y="8029"/>
                  <a:pt x="5607" y="8029"/>
                  <a:pt x="5607" y="8391"/>
                </a:cubicBezTo>
                <a:cubicBezTo>
                  <a:pt x="5607" y="8391"/>
                  <a:pt x="5607" y="8391"/>
                  <a:pt x="5319" y="8391"/>
                </a:cubicBezTo>
                <a:cubicBezTo>
                  <a:pt x="5319" y="8754"/>
                  <a:pt x="5319" y="8754"/>
                  <a:pt x="5319" y="9168"/>
                </a:cubicBezTo>
                <a:cubicBezTo>
                  <a:pt x="5319" y="9531"/>
                  <a:pt x="5068" y="9531"/>
                  <a:pt x="5068" y="9894"/>
                </a:cubicBezTo>
                <a:lnTo>
                  <a:pt x="4816" y="9894"/>
                </a:lnTo>
                <a:cubicBezTo>
                  <a:pt x="4816" y="9894"/>
                  <a:pt x="4816" y="9894"/>
                  <a:pt x="4564" y="9894"/>
                </a:cubicBezTo>
                <a:cubicBezTo>
                  <a:pt x="4313" y="9894"/>
                  <a:pt x="4313" y="9894"/>
                  <a:pt x="4313" y="9894"/>
                </a:cubicBezTo>
                <a:cubicBezTo>
                  <a:pt x="4061" y="10256"/>
                  <a:pt x="4061" y="10256"/>
                  <a:pt x="4061" y="10256"/>
                </a:cubicBezTo>
                <a:cubicBezTo>
                  <a:pt x="3810" y="10256"/>
                  <a:pt x="3810" y="10256"/>
                  <a:pt x="3810" y="10256"/>
                </a:cubicBezTo>
                <a:cubicBezTo>
                  <a:pt x="3558" y="10256"/>
                  <a:pt x="3558" y="10619"/>
                  <a:pt x="3558" y="10619"/>
                </a:cubicBezTo>
                <a:cubicBezTo>
                  <a:pt x="3306" y="10619"/>
                  <a:pt x="3306" y="10619"/>
                  <a:pt x="3306" y="10619"/>
                </a:cubicBezTo>
                <a:cubicBezTo>
                  <a:pt x="3306" y="10981"/>
                  <a:pt x="3055" y="10981"/>
                  <a:pt x="3055" y="10981"/>
                </a:cubicBezTo>
                <a:cubicBezTo>
                  <a:pt x="2552" y="11706"/>
                  <a:pt x="2049" y="12794"/>
                  <a:pt x="2049" y="14296"/>
                </a:cubicBezTo>
                <a:cubicBezTo>
                  <a:pt x="2049" y="16835"/>
                  <a:pt x="3306" y="18647"/>
                  <a:pt x="5068" y="18647"/>
                </a:cubicBezTo>
                <a:cubicBezTo>
                  <a:pt x="16497" y="18647"/>
                  <a:pt x="16497" y="18647"/>
                  <a:pt x="16497" y="18647"/>
                </a:cubicBezTo>
                <a:cubicBezTo>
                  <a:pt x="18294" y="18647"/>
                  <a:pt x="19551" y="16835"/>
                  <a:pt x="19551" y="14296"/>
                </a:cubicBezTo>
                <a:cubicBezTo>
                  <a:pt x="19551" y="12794"/>
                  <a:pt x="19300" y="11706"/>
                  <a:pt x="18545" y="1098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520" name="形状"/>
          <p:cNvSpPr/>
          <p:nvPr/>
        </p:nvSpPr>
        <p:spPr>
          <a:xfrm>
            <a:off x="8346437" y="10245856"/>
            <a:ext cx="623722" cy="499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08" y="3844"/>
                </a:moveTo>
                <a:cubicBezTo>
                  <a:pt x="16200" y="0"/>
                  <a:pt x="16200" y="0"/>
                  <a:pt x="16200" y="0"/>
                </a:cubicBezTo>
                <a:cubicBezTo>
                  <a:pt x="15808" y="0"/>
                  <a:pt x="15808" y="0"/>
                  <a:pt x="15416" y="0"/>
                </a:cubicBezTo>
                <a:cubicBezTo>
                  <a:pt x="10800" y="3844"/>
                  <a:pt x="10800" y="3844"/>
                  <a:pt x="10800" y="3844"/>
                </a:cubicBezTo>
                <a:cubicBezTo>
                  <a:pt x="6184" y="0"/>
                  <a:pt x="6184" y="0"/>
                  <a:pt x="6184" y="0"/>
                </a:cubicBezTo>
                <a:cubicBezTo>
                  <a:pt x="5748" y="0"/>
                  <a:pt x="5748" y="0"/>
                  <a:pt x="5356" y="0"/>
                </a:cubicBezTo>
                <a:cubicBezTo>
                  <a:pt x="348" y="3844"/>
                  <a:pt x="348" y="3844"/>
                  <a:pt x="348" y="3844"/>
                </a:cubicBezTo>
                <a:cubicBezTo>
                  <a:pt x="0" y="4331"/>
                  <a:pt x="0" y="4331"/>
                  <a:pt x="0" y="4818"/>
                </a:cubicBezTo>
                <a:cubicBezTo>
                  <a:pt x="0" y="20680"/>
                  <a:pt x="0" y="20680"/>
                  <a:pt x="0" y="20680"/>
                </a:cubicBezTo>
                <a:cubicBezTo>
                  <a:pt x="0" y="20680"/>
                  <a:pt x="0" y="21113"/>
                  <a:pt x="348" y="21113"/>
                </a:cubicBezTo>
                <a:cubicBezTo>
                  <a:pt x="348" y="21600"/>
                  <a:pt x="740" y="21600"/>
                  <a:pt x="1132" y="21113"/>
                </a:cubicBezTo>
                <a:cubicBezTo>
                  <a:pt x="5748" y="17756"/>
                  <a:pt x="5748" y="17756"/>
                  <a:pt x="5748" y="17756"/>
                </a:cubicBezTo>
                <a:cubicBezTo>
                  <a:pt x="10408" y="21113"/>
                  <a:pt x="10408" y="21113"/>
                  <a:pt x="10408" y="21113"/>
                </a:cubicBezTo>
                <a:cubicBezTo>
                  <a:pt x="10800" y="21600"/>
                  <a:pt x="10800" y="21600"/>
                  <a:pt x="11192" y="21113"/>
                </a:cubicBezTo>
                <a:cubicBezTo>
                  <a:pt x="15808" y="17756"/>
                  <a:pt x="15808" y="17756"/>
                  <a:pt x="15808" y="17756"/>
                </a:cubicBezTo>
                <a:cubicBezTo>
                  <a:pt x="20468" y="21113"/>
                  <a:pt x="20468" y="21113"/>
                  <a:pt x="20468" y="21113"/>
                </a:cubicBezTo>
                <a:cubicBezTo>
                  <a:pt x="20468" y="21600"/>
                  <a:pt x="20816" y="21600"/>
                  <a:pt x="20816" y="21600"/>
                </a:cubicBezTo>
                <a:cubicBezTo>
                  <a:pt x="20816" y="21600"/>
                  <a:pt x="21208" y="21600"/>
                  <a:pt x="21208" y="21113"/>
                </a:cubicBezTo>
                <a:cubicBezTo>
                  <a:pt x="21600" y="21113"/>
                  <a:pt x="21600" y="20680"/>
                  <a:pt x="21600" y="20680"/>
                </a:cubicBezTo>
                <a:cubicBezTo>
                  <a:pt x="21600" y="4818"/>
                  <a:pt x="21600" y="4818"/>
                  <a:pt x="21600" y="4818"/>
                </a:cubicBezTo>
                <a:cubicBezTo>
                  <a:pt x="21600" y="4331"/>
                  <a:pt x="21600" y="4331"/>
                  <a:pt x="21208" y="3844"/>
                </a:cubicBezTo>
                <a:close/>
                <a:moveTo>
                  <a:pt x="5008" y="15862"/>
                </a:moveTo>
                <a:cubicBezTo>
                  <a:pt x="1524" y="18731"/>
                  <a:pt x="1524" y="18731"/>
                  <a:pt x="1524" y="18731"/>
                </a:cubicBezTo>
                <a:cubicBezTo>
                  <a:pt x="1524" y="5305"/>
                  <a:pt x="1524" y="5305"/>
                  <a:pt x="1524" y="5305"/>
                </a:cubicBezTo>
                <a:cubicBezTo>
                  <a:pt x="5008" y="2382"/>
                  <a:pt x="5008" y="2382"/>
                  <a:pt x="5008" y="2382"/>
                </a:cubicBezTo>
                <a:lnTo>
                  <a:pt x="5008" y="15862"/>
                </a:lnTo>
                <a:close/>
                <a:moveTo>
                  <a:pt x="10016" y="18731"/>
                </a:moveTo>
                <a:cubicBezTo>
                  <a:pt x="6532" y="15862"/>
                  <a:pt x="6532" y="15862"/>
                  <a:pt x="6532" y="15862"/>
                </a:cubicBezTo>
                <a:cubicBezTo>
                  <a:pt x="6532" y="2382"/>
                  <a:pt x="6532" y="2382"/>
                  <a:pt x="6532" y="2382"/>
                </a:cubicBezTo>
                <a:cubicBezTo>
                  <a:pt x="10016" y="5305"/>
                  <a:pt x="10016" y="5305"/>
                  <a:pt x="10016" y="5305"/>
                </a:cubicBezTo>
                <a:lnTo>
                  <a:pt x="10016" y="18731"/>
                </a:lnTo>
                <a:close/>
                <a:moveTo>
                  <a:pt x="15024" y="15862"/>
                </a:moveTo>
                <a:cubicBezTo>
                  <a:pt x="11584" y="18731"/>
                  <a:pt x="11584" y="18731"/>
                  <a:pt x="11584" y="18731"/>
                </a:cubicBezTo>
                <a:cubicBezTo>
                  <a:pt x="11584" y="5305"/>
                  <a:pt x="11584" y="5305"/>
                  <a:pt x="11584" y="5305"/>
                </a:cubicBezTo>
                <a:cubicBezTo>
                  <a:pt x="15024" y="2382"/>
                  <a:pt x="15024" y="2382"/>
                  <a:pt x="15024" y="2382"/>
                </a:cubicBezTo>
                <a:lnTo>
                  <a:pt x="15024" y="15862"/>
                </a:lnTo>
                <a:close/>
                <a:moveTo>
                  <a:pt x="20076" y="18731"/>
                </a:moveTo>
                <a:cubicBezTo>
                  <a:pt x="16548" y="15862"/>
                  <a:pt x="16548" y="15862"/>
                  <a:pt x="16548" y="15862"/>
                </a:cubicBezTo>
                <a:cubicBezTo>
                  <a:pt x="16548" y="2382"/>
                  <a:pt x="16548" y="2382"/>
                  <a:pt x="16548" y="2382"/>
                </a:cubicBezTo>
                <a:cubicBezTo>
                  <a:pt x="20076" y="5305"/>
                  <a:pt x="20076" y="5305"/>
                  <a:pt x="20076" y="5305"/>
                </a:cubicBezTo>
                <a:lnTo>
                  <a:pt x="20076" y="1873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521" name="形状"/>
          <p:cNvSpPr/>
          <p:nvPr/>
        </p:nvSpPr>
        <p:spPr>
          <a:xfrm>
            <a:off x="8387964" y="8643411"/>
            <a:ext cx="544244" cy="331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92" y="10800"/>
                </a:moveTo>
                <a:cubicBezTo>
                  <a:pt x="16592" y="6437"/>
                  <a:pt x="18160" y="3219"/>
                  <a:pt x="18900" y="3219"/>
                </a:cubicBezTo>
                <a:cubicBezTo>
                  <a:pt x="19292" y="3219"/>
                  <a:pt x="20468" y="3219"/>
                  <a:pt x="20468" y="3219"/>
                </a:cubicBezTo>
                <a:cubicBezTo>
                  <a:pt x="19684" y="1287"/>
                  <a:pt x="19292" y="0"/>
                  <a:pt x="16592" y="0"/>
                </a:cubicBezTo>
                <a:cubicBezTo>
                  <a:pt x="5792" y="0"/>
                  <a:pt x="5792" y="0"/>
                  <a:pt x="5792" y="0"/>
                </a:cubicBezTo>
                <a:cubicBezTo>
                  <a:pt x="1568" y="0"/>
                  <a:pt x="0" y="6437"/>
                  <a:pt x="0" y="10800"/>
                </a:cubicBezTo>
                <a:cubicBezTo>
                  <a:pt x="0" y="15234"/>
                  <a:pt x="1568" y="21600"/>
                  <a:pt x="5792" y="21600"/>
                </a:cubicBezTo>
                <a:cubicBezTo>
                  <a:pt x="16592" y="21600"/>
                  <a:pt x="16592" y="21600"/>
                  <a:pt x="16592" y="21600"/>
                </a:cubicBezTo>
                <a:cubicBezTo>
                  <a:pt x="19292" y="21600"/>
                  <a:pt x="19684" y="20313"/>
                  <a:pt x="20468" y="18381"/>
                </a:cubicBezTo>
                <a:cubicBezTo>
                  <a:pt x="20468" y="18381"/>
                  <a:pt x="20076" y="18381"/>
                  <a:pt x="18900" y="18381"/>
                </a:cubicBezTo>
                <a:cubicBezTo>
                  <a:pt x="18160" y="18381"/>
                  <a:pt x="16592" y="15878"/>
                  <a:pt x="16592" y="10800"/>
                </a:cubicBezTo>
                <a:close/>
                <a:moveTo>
                  <a:pt x="13500" y="14019"/>
                </a:moveTo>
                <a:cubicBezTo>
                  <a:pt x="13500" y="14591"/>
                  <a:pt x="13152" y="14019"/>
                  <a:pt x="13152" y="14019"/>
                </a:cubicBezTo>
                <a:cubicBezTo>
                  <a:pt x="9624" y="12087"/>
                  <a:pt x="9624" y="12087"/>
                  <a:pt x="9624" y="12087"/>
                </a:cubicBezTo>
                <a:cubicBezTo>
                  <a:pt x="9624" y="12087"/>
                  <a:pt x="9624" y="12731"/>
                  <a:pt x="9232" y="14019"/>
                </a:cubicBezTo>
                <a:cubicBezTo>
                  <a:pt x="8884" y="14591"/>
                  <a:pt x="8884" y="15878"/>
                  <a:pt x="8100" y="14591"/>
                </a:cubicBezTo>
                <a:cubicBezTo>
                  <a:pt x="6924" y="13375"/>
                  <a:pt x="4268" y="8940"/>
                  <a:pt x="4268" y="8940"/>
                </a:cubicBezTo>
                <a:cubicBezTo>
                  <a:pt x="4268" y="8940"/>
                  <a:pt x="3876" y="8297"/>
                  <a:pt x="3876" y="7653"/>
                </a:cubicBezTo>
                <a:cubicBezTo>
                  <a:pt x="4268" y="7653"/>
                  <a:pt x="4616" y="7653"/>
                  <a:pt x="4616" y="7653"/>
                </a:cubicBezTo>
                <a:cubicBezTo>
                  <a:pt x="7708" y="10228"/>
                  <a:pt x="7708" y="10228"/>
                  <a:pt x="7708" y="10228"/>
                </a:cubicBezTo>
                <a:cubicBezTo>
                  <a:pt x="7708" y="10228"/>
                  <a:pt x="8100" y="8940"/>
                  <a:pt x="8492" y="8297"/>
                </a:cubicBezTo>
                <a:cubicBezTo>
                  <a:pt x="8492" y="7009"/>
                  <a:pt x="8884" y="6437"/>
                  <a:pt x="9624" y="7653"/>
                </a:cubicBezTo>
                <a:cubicBezTo>
                  <a:pt x="10408" y="8297"/>
                  <a:pt x="13500" y="13375"/>
                  <a:pt x="13500" y="13375"/>
                </a:cubicBezTo>
                <a:cubicBezTo>
                  <a:pt x="13500" y="13375"/>
                  <a:pt x="13892" y="14019"/>
                  <a:pt x="13500" y="14019"/>
                </a:cubicBezTo>
                <a:close/>
                <a:moveTo>
                  <a:pt x="20468" y="7009"/>
                </a:moveTo>
                <a:cubicBezTo>
                  <a:pt x="19684" y="7009"/>
                  <a:pt x="19684" y="7009"/>
                  <a:pt x="19684" y="7009"/>
                </a:cubicBezTo>
                <a:cubicBezTo>
                  <a:pt x="18900" y="7009"/>
                  <a:pt x="18508" y="8940"/>
                  <a:pt x="18508" y="10800"/>
                </a:cubicBezTo>
                <a:cubicBezTo>
                  <a:pt x="18508" y="12731"/>
                  <a:pt x="18900" y="14591"/>
                  <a:pt x="19684" y="14591"/>
                </a:cubicBezTo>
                <a:cubicBezTo>
                  <a:pt x="20468" y="14591"/>
                  <a:pt x="20468" y="14591"/>
                  <a:pt x="20468" y="14591"/>
                </a:cubicBezTo>
                <a:cubicBezTo>
                  <a:pt x="20816" y="14591"/>
                  <a:pt x="21600" y="12731"/>
                  <a:pt x="21600" y="10800"/>
                </a:cubicBezTo>
                <a:cubicBezTo>
                  <a:pt x="21600" y="8940"/>
                  <a:pt x="20816" y="7009"/>
                  <a:pt x="20468" y="700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522" name="形状"/>
          <p:cNvSpPr/>
          <p:nvPr/>
        </p:nvSpPr>
        <p:spPr>
          <a:xfrm>
            <a:off x="8359861" y="6819148"/>
            <a:ext cx="594353" cy="61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3" h="20947" extrusionOk="0">
                <a:moveTo>
                  <a:pt x="19185" y="7104"/>
                </a:moveTo>
                <a:cubicBezTo>
                  <a:pt x="17434" y="2981"/>
                  <a:pt x="14418" y="-346"/>
                  <a:pt x="12667" y="29"/>
                </a:cubicBezTo>
                <a:cubicBezTo>
                  <a:pt x="10088" y="1341"/>
                  <a:pt x="14418" y="6307"/>
                  <a:pt x="1477" y="11274"/>
                </a:cubicBezTo>
                <a:cubicBezTo>
                  <a:pt x="164" y="11696"/>
                  <a:pt x="-274" y="13336"/>
                  <a:pt x="164" y="14601"/>
                </a:cubicBezTo>
                <a:cubicBezTo>
                  <a:pt x="602" y="15444"/>
                  <a:pt x="2304" y="16662"/>
                  <a:pt x="3667" y="16287"/>
                </a:cubicBezTo>
                <a:lnTo>
                  <a:pt x="4494" y="15866"/>
                </a:lnTo>
                <a:cubicBezTo>
                  <a:pt x="5369" y="17084"/>
                  <a:pt x="6245" y="16287"/>
                  <a:pt x="6245" y="17084"/>
                </a:cubicBezTo>
                <a:cubicBezTo>
                  <a:pt x="6683" y="17927"/>
                  <a:pt x="7510" y="19567"/>
                  <a:pt x="7510" y="19989"/>
                </a:cubicBezTo>
                <a:cubicBezTo>
                  <a:pt x="7948" y="20411"/>
                  <a:pt x="8385" y="21254"/>
                  <a:pt x="8823" y="20832"/>
                </a:cubicBezTo>
                <a:cubicBezTo>
                  <a:pt x="9261" y="20832"/>
                  <a:pt x="10964" y="20411"/>
                  <a:pt x="11402" y="19989"/>
                </a:cubicBezTo>
                <a:cubicBezTo>
                  <a:pt x="12229" y="19989"/>
                  <a:pt x="12229" y="19567"/>
                  <a:pt x="11840" y="19146"/>
                </a:cubicBezTo>
                <a:cubicBezTo>
                  <a:pt x="11840" y="18771"/>
                  <a:pt x="10964" y="18349"/>
                  <a:pt x="10964" y="17927"/>
                </a:cubicBezTo>
                <a:cubicBezTo>
                  <a:pt x="10526" y="17506"/>
                  <a:pt x="10088" y="15866"/>
                  <a:pt x="9650" y="15444"/>
                </a:cubicBezTo>
                <a:cubicBezTo>
                  <a:pt x="9261" y="15022"/>
                  <a:pt x="10088" y="14179"/>
                  <a:pt x="10964" y="14179"/>
                </a:cubicBezTo>
                <a:cubicBezTo>
                  <a:pt x="16996" y="13804"/>
                  <a:pt x="17872" y="17084"/>
                  <a:pt x="20012" y="16287"/>
                </a:cubicBezTo>
                <a:cubicBezTo>
                  <a:pt x="21326" y="15866"/>
                  <a:pt x="21326" y="11274"/>
                  <a:pt x="19185" y="7104"/>
                </a:cubicBezTo>
                <a:close/>
                <a:moveTo>
                  <a:pt x="18699" y="14179"/>
                </a:moveTo>
                <a:cubicBezTo>
                  <a:pt x="18261" y="14179"/>
                  <a:pt x="15683" y="12539"/>
                  <a:pt x="14418" y="9212"/>
                </a:cubicBezTo>
                <a:cubicBezTo>
                  <a:pt x="13104" y="5886"/>
                  <a:pt x="13104" y="2559"/>
                  <a:pt x="13542" y="2559"/>
                </a:cubicBezTo>
                <a:cubicBezTo>
                  <a:pt x="13980" y="2559"/>
                  <a:pt x="16121" y="4621"/>
                  <a:pt x="17434" y="7947"/>
                </a:cubicBezTo>
                <a:cubicBezTo>
                  <a:pt x="19185" y="11274"/>
                  <a:pt x="18699" y="13804"/>
                  <a:pt x="18699" y="1417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pic>
        <p:nvPicPr>
          <p:cNvPr id="523" name="fullsizeoutput_385.jpeg" descr="fullsizeoutput_385.jpeg"/>
          <p:cNvPicPr>
            <a:picLocks noChangeAspect="1"/>
          </p:cNvPicPr>
          <p:nvPr/>
        </p:nvPicPr>
        <p:blipFill>
          <a:blip r:embed="rId2">
            <a:extLst/>
          </a:blip>
          <a:srcRect l="2324" r="2323"/>
          <a:stretch>
            <a:fillRect/>
          </a:stretch>
        </p:blipFill>
        <p:spPr>
          <a:xfrm>
            <a:off x="0" y="1"/>
            <a:ext cx="8642350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7502"/>
                </a:lnTo>
                <a:lnTo>
                  <a:pt x="21319" y="17484"/>
                </a:lnTo>
                <a:cubicBezTo>
                  <a:pt x="20596" y="17391"/>
                  <a:pt x="20053" y="16988"/>
                  <a:pt x="20053" y="16505"/>
                </a:cubicBezTo>
                <a:cubicBezTo>
                  <a:pt x="20053" y="16022"/>
                  <a:pt x="20596" y="15618"/>
                  <a:pt x="21319" y="15525"/>
                </a:cubicBezTo>
                <a:lnTo>
                  <a:pt x="21600" y="15508"/>
                </a:lnTo>
                <a:lnTo>
                  <a:pt x="21600" y="14896"/>
                </a:lnTo>
                <a:lnTo>
                  <a:pt x="21319" y="14879"/>
                </a:lnTo>
                <a:cubicBezTo>
                  <a:pt x="20596" y="14786"/>
                  <a:pt x="20053" y="14382"/>
                  <a:pt x="20053" y="13899"/>
                </a:cubicBezTo>
                <a:cubicBezTo>
                  <a:pt x="20053" y="13416"/>
                  <a:pt x="20596" y="13013"/>
                  <a:pt x="21319" y="12919"/>
                </a:cubicBezTo>
                <a:lnTo>
                  <a:pt x="21600" y="12901"/>
                </a:lnTo>
                <a:lnTo>
                  <a:pt x="21600" y="12264"/>
                </a:lnTo>
                <a:lnTo>
                  <a:pt x="21319" y="12246"/>
                </a:lnTo>
                <a:cubicBezTo>
                  <a:pt x="20596" y="12153"/>
                  <a:pt x="20053" y="11750"/>
                  <a:pt x="20053" y="11267"/>
                </a:cubicBezTo>
                <a:cubicBezTo>
                  <a:pt x="20053" y="10784"/>
                  <a:pt x="20596" y="10381"/>
                  <a:pt x="21319" y="10288"/>
                </a:cubicBezTo>
                <a:lnTo>
                  <a:pt x="21600" y="10269"/>
                </a:lnTo>
                <a:lnTo>
                  <a:pt x="21600" y="9632"/>
                </a:lnTo>
                <a:lnTo>
                  <a:pt x="21319" y="9614"/>
                </a:lnTo>
                <a:cubicBezTo>
                  <a:pt x="20596" y="9521"/>
                  <a:pt x="20053" y="9118"/>
                  <a:pt x="20053" y="8634"/>
                </a:cubicBezTo>
                <a:cubicBezTo>
                  <a:pt x="20053" y="8151"/>
                  <a:pt x="20596" y="7748"/>
                  <a:pt x="21319" y="7655"/>
                </a:cubicBezTo>
                <a:lnTo>
                  <a:pt x="21600" y="7638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524" name="微服务不能直接降低模块间耦合，但是为低耦合的设计提供了便利。"/>
          <p:cNvSpPr txBox="1"/>
          <p:nvPr/>
        </p:nvSpPr>
        <p:spPr>
          <a:xfrm>
            <a:off x="9892562" y="11922289"/>
            <a:ext cx="6876979" cy="61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15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微服务不能直接降低模块间耦合，但是为低耦合的设计提供了便利。</a:t>
            </a:r>
          </a:p>
        </p:txBody>
      </p:sp>
      <p:sp>
        <p:nvSpPr>
          <p:cNvPr id="525" name="松耦合"/>
          <p:cNvSpPr txBox="1"/>
          <p:nvPr/>
        </p:nvSpPr>
        <p:spPr>
          <a:xfrm>
            <a:off x="9885664" y="11499737"/>
            <a:ext cx="991324" cy="44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spcBef>
                <a:spcPts val="1200"/>
              </a:spcBef>
              <a:defRPr sz="2200" spc="39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松耦合</a:t>
            </a:r>
          </a:p>
        </p:txBody>
      </p:sp>
      <p:sp>
        <p:nvSpPr>
          <p:cNvPr id="526" name="圆形"/>
          <p:cNvSpPr/>
          <p:nvPr/>
        </p:nvSpPr>
        <p:spPr>
          <a:xfrm>
            <a:off x="8036554" y="11535339"/>
            <a:ext cx="1269393" cy="1269723"/>
          </a:xfrm>
          <a:prstGeom prst="ellipse">
            <a:avLst/>
          </a:prstGeom>
          <a:solidFill>
            <a:srgbClr val="EB243D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527" name="形状"/>
          <p:cNvSpPr/>
          <p:nvPr/>
        </p:nvSpPr>
        <p:spPr>
          <a:xfrm>
            <a:off x="8383289" y="11882164"/>
            <a:ext cx="575922" cy="576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55" y="2584"/>
                </a:moveTo>
                <a:cubicBezTo>
                  <a:pt x="18138" y="2584"/>
                  <a:pt x="18138" y="2584"/>
                  <a:pt x="18138" y="2584"/>
                </a:cubicBezTo>
                <a:cubicBezTo>
                  <a:pt x="18138" y="4778"/>
                  <a:pt x="18138" y="4778"/>
                  <a:pt x="18138" y="4778"/>
                </a:cubicBezTo>
                <a:cubicBezTo>
                  <a:pt x="14286" y="4778"/>
                  <a:pt x="14286" y="4778"/>
                  <a:pt x="14286" y="4778"/>
                </a:cubicBezTo>
                <a:cubicBezTo>
                  <a:pt x="14286" y="2584"/>
                  <a:pt x="14286" y="2584"/>
                  <a:pt x="14286" y="2584"/>
                </a:cubicBezTo>
                <a:cubicBezTo>
                  <a:pt x="7363" y="2584"/>
                  <a:pt x="7363" y="2584"/>
                  <a:pt x="7363" y="2584"/>
                </a:cubicBezTo>
                <a:cubicBezTo>
                  <a:pt x="7363" y="4778"/>
                  <a:pt x="7363" y="4778"/>
                  <a:pt x="7363" y="4778"/>
                </a:cubicBezTo>
                <a:cubicBezTo>
                  <a:pt x="3462" y="4778"/>
                  <a:pt x="3462" y="4778"/>
                  <a:pt x="3462" y="4778"/>
                </a:cubicBezTo>
                <a:cubicBezTo>
                  <a:pt x="3462" y="2584"/>
                  <a:pt x="3462" y="2584"/>
                  <a:pt x="3462" y="2584"/>
                </a:cubicBezTo>
                <a:cubicBezTo>
                  <a:pt x="2194" y="2584"/>
                  <a:pt x="2194" y="2584"/>
                  <a:pt x="2194" y="2584"/>
                </a:cubicBezTo>
                <a:cubicBezTo>
                  <a:pt x="878" y="2584"/>
                  <a:pt x="0" y="3462"/>
                  <a:pt x="0" y="4778"/>
                </a:cubicBezTo>
                <a:cubicBezTo>
                  <a:pt x="0" y="19455"/>
                  <a:pt x="0" y="19455"/>
                  <a:pt x="0" y="19455"/>
                </a:cubicBezTo>
                <a:cubicBezTo>
                  <a:pt x="0" y="20722"/>
                  <a:pt x="878" y="21600"/>
                  <a:pt x="2194" y="21600"/>
                </a:cubicBezTo>
                <a:cubicBezTo>
                  <a:pt x="19455" y="21600"/>
                  <a:pt x="19455" y="21600"/>
                  <a:pt x="19455" y="21600"/>
                </a:cubicBezTo>
                <a:cubicBezTo>
                  <a:pt x="20722" y="21600"/>
                  <a:pt x="21600" y="20722"/>
                  <a:pt x="21600" y="19455"/>
                </a:cubicBezTo>
                <a:cubicBezTo>
                  <a:pt x="21600" y="4778"/>
                  <a:pt x="21600" y="4778"/>
                  <a:pt x="21600" y="4778"/>
                </a:cubicBezTo>
                <a:cubicBezTo>
                  <a:pt x="21600" y="3462"/>
                  <a:pt x="20722" y="2584"/>
                  <a:pt x="19455" y="2584"/>
                </a:cubicBezTo>
                <a:close/>
                <a:moveTo>
                  <a:pt x="19455" y="19455"/>
                </a:moveTo>
                <a:cubicBezTo>
                  <a:pt x="2194" y="19455"/>
                  <a:pt x="2194" y="19455"/>
                  <a:pt x="2194" y="19455"/>
                </a:cubicBezTo>
                <a:cubicBezTo>
                  <a:pt x="2194" y="9557"/>
                  <a:pt x="2194" y="9557"/>
                  <a:pt x="2194" y="9557"/>
                </a:cubicBezTo>
                <a:cubicBezTo>
                  <a:pt x="19455" y="9557"/>
                  <a:pt x="19455" y="9557"/>
                  <a:pt x="19455" y="9557"/>
                </a:cubicBezTo>
                <a:lnTo>
                  <a:pt x="19455" y="19455"/>
                </a:lnTo>
                <a:close/>
                <a:moveTo>
                  <a:pt x="6046" y="0"/>
                </a:moveTo>
                <a:cubicBezTo>
                  <a:pt x="4340" y="0"/>
                  <a:pt x="4340" y="0"/>
                  <a:pt x="4340" y="0"/>
                </a:cubicBezTo>
                <a:cubicBezTo>
                  <a:pt x="4340" y="4340"/>
                  <a:pt x="4340" y="4340"/>
                  <a:pt x="4340" y="4340"/>
                </a:cubicBezTo>
                <a:cubicBezTo>
                  <a:pt x="6046" y="4340"/>
                  <a:pt x="6046" y="4340"/>
                  <a:pt x="6046" y="4340"/>
                </a:cubicBezTo>
                <a:lnTo>
                  <a:pt x="6046" y="0"/>
                </a:lnTo>
                <a:close/>
                <a:moveTo>
                  <a:pt x="17260" y="0"/>
                </a:moveTo>
                <a:cubicBezTo>
                  <a:pt x="15554" y="0"/>
                  <a:pt x="15554" y="0"/>
                  <a:pt x="15554" y="0"/>
                </a:cubicBezTo>
                <a:cubicBezTo>
                  <a:pt x="15554" y="4340"/>
                  <a:pt x="15554" y="4340"/>
                  <a:pt x="15554" y="4340"/>
                </a:cubicBezTo>
                <a:cubicBezTo>
                  <a:pt x="17260" y="4340"/>
                  <a:pt x="17260" y="4340"/>
                  <a:pt x="17260" y="4340"/>
                </a:cubicBezTo>
                <a:lnTo>
                  <a:pt x="1726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60634" y="747193"/>
            <a:ext cx="459241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530" name="Q&amp;A"/>
          <p:cNvSpPr txBox="1"/>
          <p:nvPr/>
        </p:nvSpPr>
        <p:spPr>
          <a:xfrm>
            <a:off x="7011145" y="2145800"/>
            <a:ext cx="427049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Q&amp;A</a:t>
            </a:r>
          </a:p>
        </p:txBody>
      </p:sp>
      <p:sp>
        <p:nvSpPr>
          <p:cNvPr id="531" name="接入微服务框架"/>
          <p:cNvSpPr txBox="1"/>
          <p:nvPr/>
        </p:nvSpPr>
        <p:spPr>
          <a:xfrm>
            <a:off x="7519483" y="2926119"/>
            <a:ext cx="3263374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21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接入微服务框架</a:t>
            </a:r>
          </a:p>
        </p:txBody>
      </p:sp>
      <p:grpSp>
        <p:nvGrpSpPr>
          <p:cNvPr id="535" name="成组"/>
          <p:cNvGrpSpPr/>
          <p:nvPr/>
        </p:nvGrpSpPr>
        <p:grpSpPr>
          <a:xfrm>
            <a:off x="8846343" y="3417446"/>
            <a:ext cx="600075" cy="142913"/>
            <a:chOff x="0" y="0"/>
            <a:chExt cx="600074" cy="142912"/>
          </a:xfrm>
        </p:grpSpPr>
        <p:sp>
          <p:nvSpPr>
            <p:cNvPr id="532" name="圆形"/>
            <p:cNvSpPr/>
            <p:nvPr/>
          </p:nvSpPr>
          <p:spPr>
            <a:xfrm>
              <a:off x="-1" y="-1"/>
              <a:ext cx="142876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533" name="圆形"/>
            <p:cNvSpPr/>
            <p:nvPr/>
          </p:nvSpPr>
          <p:spPr>
            <a:xfrm>
              <a:off x="2286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534" name="圆形"/>
            <p:cNvSpPr/>
            <p:nvPr/>
          </p:nvSpPr>
          <p:spPr>
            <a:xfrm>
              <a:off x="4572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  <p:sp>
        <p:nvSpPr>
          <p:cNvPr id="536" name="圆形"/>
          <p:cNvSpPr/>
          <p:nvPr/>
        </p:nvSpPr>
        <p:spPr>
          <a:xfrm>
            <a:off x="3165953" y="4370439"/>
            <a:ext cx="926897" cy="927137"/>
          </a:xfrm>
          <a:prstGeom prst="ellipse">
            <a:avLst/>
          </a:prstGeom>
          <a:solidFill>
            <a:srgbClr val="7FB34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537" name="移动端APP通过网关获取Token，进行用户鉴权。"/>
          <p:cNvSpPr txBox="1"/>
          <p:nvPr/>
        </p:nvSpPr>
        <p:spPr>
          <a:xfrm>
            <a:off x="4348943" y="4582372"/>
            <a:ext cx="10184560" cy="36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24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移动端APP通过网关获取Token，进行用户鉴权。</a:t>
            </a:r>
          </a:p>
        </p:txBody>
      </p:sp>
      <p:sp>
        <p:nvSpPr>
          <p:cNvPr id="538" name="圆形"/>
          <p:cNvSpPr/>
          <p:nvPr/>
        </p:nvSpPr>
        <p:spPr>
          <a:xfrm>
            <a:off x="3165953" y="5950189"/>
            <a:ext cx="926897" cy="927137"/>
          </a:xfrm>
          <a:prstGeom prst="ellipse">
            <a:avLst/>
          </a:prstGeom>
          <a:solidFill>
            <a:srgbClr val="3891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539" name="通过网关路由规则基于接口版本号进行后台服务的灰度发布。"/>
          <p:cNvSpPr txBox="1"/>
          <p:nvPr/>
        </p:nvSpPr>
        <p:spPr>
          <a:xfrm>
            <a:off x="4348943" y="6238117"/>
            <a:ext cx="10456121" cy="36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24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通过网关路由规则基于接口版本号进行后台服务的灰度发布。</a:t>
            </a:r>
          </a:p>
        </p:txBody>
      </p:sp>
      <p:sp>
        <p:nvSpPr>
          <p:cNvPr id="540" name="圆形"/>
          <p:cNvSpPr/>
          <p:nvPr/>
        </p:nvSpPr>
        <p:spPr>
          <a:xfrm>
            <a:off x="3165953" y="7529941"/>
            <a:ext cx="926897" cy="927137"/>
          </a:xfrm>
          <a:prstGeom prst="ellipse">
            <a:avLst/>
          </a:prstGeom>
          <a:solidFill>
            <a:srgbClr val="48586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541" name="Dubbo的容错和负载均衡在项目中是否有体现？"/>
          <p:cNvSpPr txBox="1"/>
          <p:nvPr/>
        </p:nvSpPr>
        <p:spPr>
          <a:xfrm>
            <a:off x="4348943" y="7809614"/>
            <a:ext cx="10184560" cy="36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600"/>
              </a:lnSpc>
              <a:defRPr sz="2400">
                <a:latin typeface="Lato Light"/>
                <a:ea typeface="Lato Light"/>
                <a:cs typeface="Lato Light"/>
                <a:sym typeface="Lato Light"/>
              </a:defRPr>
            </a:pPr>
            <a:r>
              <a:rPr>
                <a:latin typeface="+mn-lt"/>
                <a:ea typeface="+mn-ea"/>
                <a:cs typeface="+mn-cs"/>
                <a:sym typeface="Calibri"/>
              </a:rPr>
              <a:t>Dubbo</a:t>
            </a:r>
            <a:r>
              <a:t>的容错和负载均衡在项目中是否有体现？</a:t>
            </a:r>
          </a:p>
        </p:txBody>
      </p:sp>
      <p:sp>
        <p:nvSpPr>
          <p:cNvPr id="542" name="圆形"/>
          <p:cNvSpPr/>
          <p:nvPr/>
        </p:nvSpPr>
        <p:spPr>
          <a:xfrm>
            <a:off x="3165953" y="9325595"/>
            <a:ext cx="926897" cy="927137"/>
          </a:xfrm>
          <a:prstGeom prst="ellipse">
            <a:avLst/>
          </a:prstGeom>
          <a:solidFill>
            <a:srgbClr val="F1992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543" name="Dubbo,Zookeeper,redis是怎样协同工作的？"/>
          <p:cNvSpPr txBox="1"/>
          <p:nvPr/>
        </p:nvSpPr>
        <p:spPr>
          <a:xfrm>
            <a:off x="4348943" y="9605268"/>
            <a:ext cx="10184560" cy="367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600"/>
              </a:lnSpc>
              <a:defRPr sz="2400">
                <a:latin typeface="Lato Light"/>
                <a:ea typeface="Lato Light"/>
                <a:cs typeface="Lato Light"/>
                <a:sym typeface="Lato Light"/>
              </a:defRPr>
            </a:pPr>
            <a:r>
              <a:t>Dubbo,Zookeeper,redis</a:t>
            </a:r>
            <a:r>
              <a:rPr>
                <a:latin typeface="Songti SC Regular"/>
                <a:ea typeface="Songti SC Regular"/>
                <a:cs typeface="Songti SC Regular"/>
                <a:sym typeface="Songti SC Regular"/>
              </a:rPr>
              <a:t>是怎样协同工作的？</a:t>
            </a:r>
          </a:p>
        </p:txBody>
      </p:sp>
      <p:sp>
        <p:nvSpPr>
          <p:cNvPr id="544" name="形状"/>
          <p:cNvSpPr/>
          <p:nvPr/>
        </p:nvSpPr>
        <p:spPr>
          <a:xfrm>
            <a:off x="3426267" y="7791033"/>
            <a:ext cx="434255" cy="393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4" y="21600"/>
                </a:moveTo>
                <a:cubicBezTo>
                  <a:pt x="18797" y="21600"/>
                  <a:pt x="18797" y="21600"/>
                  <a:pt x="18797" y="21600"/>
                </a:cubicBezTo>
                <a:cubicBezTo>
                  <a:pt x="18797" y="12626"/>
                  <a:pt x="18797" y="12626"/>
                  <a:pt x="18797" y="12626"/>
                </a:cubicBezTo>
                <a:cubicBezTo>
                  <a:pt x="18797" y="5599"/>
                  <a:pt x="18797" y="5599"/>
                  <a:pt x="18797" y="5599"/>
                </a:cubicBezTo>
                <a:cubicBezTo>
                  <a:pt x="20594" y="5599"/>
                  <a:pt x="20594" y="5599"/>
                  <a:pt x="20594" y="5599"/>
                </a:cubicBezTo>
                <a:cubicBezTo>
                  <a:pt x="21097" y="5599"/>
                  <a:pt x="21600" y="5876"/>
                  <a:pt x="21600" y="6750"/>
                </a:cubicBezTo>
                <a:cubicBezTo>
                  <a:pt x="21600" y="13738"/>
                  <a:pt x="21600" y="13738"/>
                  <a:pt x="21600" y="13738"/>
                </a:cubicBezTo>
                <a:cubicBezTo>
                  <a:pt x="21600" y="18225"/>
                  <a:pt x="21600" y="18225"/>
                  <a:pt x="21600" y="18225"/>
                </a:cubicBezTo>
                <a:cubicBezTo>
                  <a:pt x="21600" y="20488"/>
                  <a:pt x="21600" y="20488"/>
                  <a:pt x="21600" y="20488"/>
                </a:cubicBezTo>
                <a:cubicBezTo>
                  <a:pt x="21600" y="21044"/>
                  <a:pt x="21097" y="21600"/>
                  <a:pt x="20594" y="21600"/>
                </a:cubicBezTo>
                <a:close/>
                <a:moveTo>
                  <a:pt x="3558" y="21600"/>
                </a:moveTo>
                <a:cubicBezTo>
                  <a:pt x="3558" y="12626"/>
                  <a:pt x="3558" y="12626"/>
                  <a:pt x="3558" y="12626"/>
                </a:cubicBezTo>
                <a:cubicBezTo>
                  <a:pt x="3558" y="12349"/>
                  <a:pt x="3558" y="12349"/>
                  <a:pt x="3558" y="12349"/>
                </a:cubicBezTo>
                <a:cubicBezTo>
                  <a:pt x="3558" y="5599"/>
                  <a:pt x="3558" y="5599"/>
                  <a:pt x="3558" y="5599"/>
                </a:cubicBezTo>
                <a:cubicBezTo>
                  <a:pt x="5607" y="5599"/>
                  <a:pt x="5607" y="5599"/>
                  <a:pt x="5607" y="5599"/>
                </a:cubicBezTo>
                <a:cubicBezTo>
                  <a:pt x="5607" y="2541"/>
                  <a:pt x="7871" y="0"/>
                  <a:pt x="10674" y="0"/>
                </a:cubicBezTo>
                <a:cubicBezTo>
                  <a:pt x="13478" y="0"/>
                  <a:pt x="15742" y="2541"/>
                  <a:pt x="15742" y="5599"/>
                </a:cubicBezTo>
                <a:cubicBezTo>
                  <a:pt x="17790" y="5599"/>
                  <a:pt x="17790" y="5599"/>
                  <a:pt x="17790" y="5599"/>
                </a:cubicBezTo>
                <a:cubicBezTo>
                  <a:pt x="17790" y="12626"/>
                  <a:pt x="17790" y="12626"/>
                  <a:pt x="17790" y="12626"/>
                </a:cubicBezTo>
                <a:cubicBezTo>
                  <a:pt x="17790" y="21600"/>
                  <a:pt x="17790" y="21600"/>
                  <a:pt x="17790" y="21600"/>
                </a:cubicBezTo>
                <a:lnTo>
                  <a:pt x="3558" y="21600"/>
                </a:lnTo>
                <a:close/>
                <a:moveTo>
                  <a:pt x="10674" y="2263"/>
                </a:moveTo>
                <a:cubicBezTo>
                  <a:pt x="9165" y="2263"/>
                  <a:pt x="7619" y="3653"/>
                  <a:pt x="7619" y="5599"/>
                </a:cubicBezTo>
                <a:cubicBezTo>
                  <a:pt x="13729" y="5599"/>
                  <a:pt x="13729" y="5599"/>
                  <a:pt x="13729" y="5599"/>
                </a:cubicBezTo>
                <a:cubicBezTo>
                  <a:pt x="13729" y="3653"/>
                  <a:pt x="12471" y="2263"/>
                  <a:pt x="10674" y="2263"/>
                </a:cubicBezTo>
                <a:close/>
                <a:moveTo>
                  <a:pt x="0" y="20488"/>
                </a:moveTo>
                <a:cubicBezTo>
                  <a:pt x="0" y="18225"/>
                  <a:pt x="0" y="18225"/>
                  <a:pt x="0" y="18225"/>
                </a:cubicBezTo>
                <a:cubicBezTo>
                  <a:pt x="0" y="13738"/>
                  <a:pt x="0" y="13738"/>
                  <a:pt x="0" y="13738"/>
                </a:cubicBezTo>
                <a:cubicBezTo>
                  <a:pt x="0" y="6750"/>
                  <a:pt x="0" y="6750"/>
                  <a:pt x="0" y="6750"/>
                </a:cubicBezTo>
                <a:cubicBezTo>
                  <a:pt x="0" y="5876"/>
                  <a:pt x="252" y="5599"/>
                  <a:pt x="1042" y="5599"/>
                </a:cubicBezTo>
                <a:cubicBezTo>
                  <a:pt x="2552" y="5599"/>
                  <a:pt x="2552" y="5599"/>
                  <a:pt x="2552" y="5599"/>
                </a:cubicBezTo>
                <a:cubicBezTo>
                  <a:pt x="2552" y="12349"/>
                  <a:pt x="2552" y="12349"/>
                  <a:pt x="2552" y="12349"/>
                </a:cubicBezTo>
                <a:cubicBezTo>
                  <a:pt x="2552" y="12626"/>
                  <a:pt x="2552" y="12626"/>
                  <a:pt x="2552" y="12626"/>
                </a:cubicBezTo>
                <a:cubicBezTo>
                  <a:pt x="2552" y="21600"/>
                  <a:pt x="2552" y="21600"/>
                  <a:pt x="2552" y="21600"/>
                </a:cubicBezTo>
                <a:cubicBezTo>
                  <a:pt x="1042" y="21600"/>
                  <a:pt x="1042" y="21600"/>
                  <a:pt x="1042" y="21600"/>
                </a:cubicBezTo>
                <a:cubicBezTo>
                  <a:pt x="252" y="21600"/>
                  <a:pt x="0" y="21044"/>
                  <a:pt x="0" y="2048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545" name="形状"/>
          <p:cNvSpPr/>
          <p:nvPr/>
        </p:nvSpPr>
        <p:spPr>
          <a:xfrm>
            <a:off x="3426267" y="4651811"/>
            <a:ext cx="431083" cy="380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2" y="21600"/>
                </a:moveTo>
                <a:cubicBezTo>
                  <a:pt x="1008" y="21600"/>
                  <a:pt x="1008" y="21600"/>
                  <a:pt x="1008" y="21600"/>
                </a:cubicBezTo>
                <a:cubicBezTo>
                  <a:pt x="504" y="21600"/>
                  <a:pt x="0" y="21029"/>
                  <a:pt x="0" y="20459"/>
                </a:cubicBezTo>
                <a:cubicBezTo>
                  <a:pt x="0" y="1141"/>
                  <a:pt x="0" y="1141"/>
                  <a:pt x="0" y="1141"/>
                </a:cubicBezTo>
                <a:cubicBezTo>
                  <a:pt x="0" y="571"/>
                  <a:pt x="504" y="0"/>
                  <a:pt x="1008" y="0"/>
                </a:cubicBezTo>
                <a:cubicBezTo>
                  <a:pt x="20592" y="0"/>
                  <a:pt x="20592" y="0"/>
                  <a:pt x="20592" y="0"/>
                </a:cubicBezTo>
                <a:cubicBezTo>
                  <a:pt x="21348" y="0"/>
                  <a:pt x="21600" y="571"/>
                  <a:pt x="21600" y="1141"/>
                </a:cubicBezTo>
                <a:cubicBezTo>
                  <a:pt x="21600" y="20459"/>
                  <a:pt x="21600" y="20459"/>
                  <a:pt x="21600" y="20459"/>
                </a:cubicBezTo>
                <a:cubicBezTo>
                  <a:pt x="21600" y="21029"/>
                  <a:pt x="21348" y="21600"/>
                  <a:pt x="20592" y="21600"/>
                </a:cubicBezTo>
                <a:close/>
                <a:moveTo>
                  <a:pt x="2016" y="1141"/>
                </a:moveTo>
                <a:cubicBezTo>
                  <a:pt x="1512" y="1141"/>
                  <a:pt x="1008" y="1752"/>
                  <a:pt x="1008" y="2323"/>
                </a:cubicBezTo>
                <a:cubicBezTo>
                  <a:pt x="1008" y="3179"/>
                  <a:pt x="1512" y="3464"/>
                  <a:pt x="2016" y="3464"/>
                </a:cubicBezTo>
                <a:cubicBezTo>
                  <a:pt x="2520" y="3464"/>
                  <a:pt x="3024" y="3179"/>
                  <a:pt x="3024" y="2323"/>
                </a:cubicBezTo>
                <a:cubicBezTo>
                  <a:pt x="3024" y="1752"/>
                  <a:pt x="2520" y="1141"/>
                  <a:pt x="2016" y="1141"/>
                </a:cubicBezTo>
                <a:close/>
                <a:moveTo>
                  <a:pt x="5076" y="1141"/>
                </a:moveTo>
                <a:cubicBezTo>
                  <a:pt x="4572" y="1141"/>
                  <a:pt x="4068" y="1752"/>
                  <a:pt x="4068" y="2323"/>
                </a:cubicBezTo>
                <a:cubicBezTo>
                  <a:pt x="4068" y="3179"/>
                  <a:pt x="4572" y="3464"/>
                  <a:pt x="5076" y="3464"/>
                </a:cubicBezTo>
                <a:cubicBezTo>
                  <a:pt x="5580" y="3464"/>
                  <a:pt x="6084" y="3179"/>
                  <a:pt x="6084" y="2323"/>
                </a:cubicBezTo>
                <a:cubicBezTo>
                  <a:pt x="6084" y="1752"/>
                  <a:pt x="5580" y="1141"/>
                  <a:pt x="5076" y="1141"/>
                </a:cubicBezTo>
                <a:close/>
                <a:moveTo>
                  <a:pt x="8136" y="1141"/>
                </a:moveTo>
                <a:cubicBezTo>
                  <a:pt x="7632" y="1141"/>
                  <a:pt x="7092" y="1752"/>
                  <a:pt x="7092" y="2323"/>
                </a:cubicBezTo>
                <a:cubicBezTo>
                  <a:pt x="7092" y="3179"/>
                  <a:pt x="7632" y="3464"/>
                  <a:pt x="8136" y="3464"/>
                </a:cubicBezTo>
                <a:cubicBezTo>
                  <a:pt x="8640" y="3464"/>
                  <a:pt x="9144" y="3179"/>
                  <a:pt x="9144" y="2323"/>
                </a:cubicBezTo>
                <a:cubicBezTo>
                  <a:pt x="9144" y="1752"/>
                  <a:pt x="8640" y="1141"/>
                  <a:pt x="8136" y="1141"/>
                </a:cubicBezTo>
                <a:close/>
                <a:moveTo>
                  <a:pt x="20592" y="4605"/>
                </a:moveTo>
                <a:cubicBezTo>
                  <a:pt x="19584" y="4605"/>
                  <a:pt x="19584" y="4605"/>
                  <a:pt x="19584" y="4605"/>
                </a:cubicBezTo>
                <a:cubicBezTo>
                  <a:pt x="2016" y="4605"/>
                  <a:pt x="2016" y="4605"/>
                  <a:pt x="2016" y="4605"/>
                </a:cubicBezTo>
                <a:cubicBezTo>
                  <a:pt x="1008" y="4605"/>
                  <a:pt x="1008" y="4605"/>
                  <a:pt x="1008" y="4605"/>
                </a:cubicBezTo>
                <a:cubicBezTo>
                  <a:pt x="1008" y="20459"/>
                  <a:pt x="1008" y="20459"/>
                  <a:pt x="1008" y="20459"/>
                </a:cubicBezTo>
                <a:cubicBezTo>
                  <a:pt x="20592" y="20459"/>
                  <a:pt x="20592" y="20459"/>
                  <a:pt x="20592" y="20459"/>
                </a:cubicBezTo>
                <a:lnTo>
                  <a:pt x="20592" y="4605"/>
                </a:lnTo>
                <a:close/>
                <a:moveTo>
                  <a:pt x="7884" y="11534"/>
                </a:moveTo>
                <a:cubicBezTo>
                  <a:pt x="8136" y="11534"/>
                  <a:pt x="8388" y="11819"/>
                  <a:pt x="8388" y="12104"/>
                </a:cubicBezTo>
                <a:cubicBezTo>
                  <a:pt x="9900" y="13531"/>
                  <a:pt x="9900" y="13531"/>
                  <a:pt x="9900" y="13531"/>
                </a:cubicBezTo>
                <a:cubicBezTo>
                  <a:pt x="13212" y="9822"/>
                  <a:pt x="13212" y="9822"/>
                  <a:pt x="13212" y="9822"/>
                </a:cubicBezTo>
                <a:cubicBezTo>
                  <a:pt x="13464" y="9537"/>
                  <a:pt x="13716" y="9211"/>
                  <a:pt x="13968" y="9211"/>
                </a:cubicBezTo>
                <a:cubicBezTo>
                  <a:pt x="14472" y="9211"/>
                  <a:pt x="15012" y="9822"/>
                  <a:pt x="15012" y="10392"/>
                </a:cubicBezTo>
                <a:cubicBezTo>
                  <a:pt x="15012" y="10678"/>
                  <a:pt x="14760" y="10963"/>
                  <a:pt x="14472" y="11248"/>
                </a:cubicBezTo>
                <a:cubicBezTo>
                  <a:pt x="10404" y="15854"/>
                  <a:pt x="10404" y="15854"/>
                  <a:pt x="10404" y="15854"/>
                </a:cubicBezTo>
                <a:cubicBezTo>
                  <a:pt x="10404" y="16139"/>
                  <a:pt x="10152" y="16139"/>
                  <a:pt x="9900" y="16139"/>
                </a:cubicBezTo>
                <a:cubicBezTo>
                  <a:pt x="9648" y="16139"/>
                  <a:pt x="9396" y="16139"/>
                  <a:pt x="9144" y="15854"/>
                </a:cubicBezTo>
                <a:cubicBezTo>
                  <a:pt x="7092" y="13531"/>
                  <a:pt x="7092" y="13531"/>
                  <a:pt x="7092" y="13531"/>
                </a:cubicBezTo>
                <a:cubicBezTo>
                  <a:pt x="6840" y="13245"/>
                  <a:pt x="6840" y="12960"/>
                  <a:pt x="6840" y="12675"/>
                </a:cubicBezTo>
                <a:cubicBezTo>
                  <a:pt x="6840" y="12104"/>
                  <a:pt x="7092" y="11534"/>
                  <a:pt x="7884" y="1153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546" name="形状"/>
          <p:cNvSpPr/>
          <p:nvPr/>
        </p:nvSpPr>
        <p:spPr>
          <a:xfrm>
            <a:off x="3423092" y="6240700"/>
            <a:ext cx="434253" cy="380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97" y="11778"/>
                </a:moveTo>
                <a:cubicBezTo>
                  <a:pt x="11177" y="16424"/>
                  <a:pt x="11177" y="16424"/>
                  <a:pt x="11177" y="16424"/>
                </a:cubicBezTo>
                <a:cubicBezTo>
                  <a:pt x="11177" y="16709"/>
                  <a:pt x="10926" y="16709"/>
                  <a:pt x="10926" y="16709"/>
                </a:cubicBezTo>
                <a:cubicBezTo>
                  <a:pt x="10674" y="16709"/>
                  <a:pt x="10674" y="16709"/>
                  <a:pt x="10423" y="16424"/>
                </a:cubicBezTo>
                <a:cubicBezTo>
                  <a:pt x="539" y="11778"/>
                  <a:pt x="539" y="11778"/>
                  <a:pt x="539" y="11778"/>
                </a:cubicBezTo>
                <a:cubicBezTo>
                  <a:pt x="252" y="11778"/>
                  <a:pt x="0" y="11208"/>
                  <a:pt x="0" y="10922"/>
                </a:cubicBezTo>
                <a:cubicBezTo>
                  <a:pt x="0" y="10066"/>
                  <a:pt x="539" y="9781"/>
                  <a:pt x="1042" y="9781"/>
                </a:cubicBezTo>
                <a:cubicBezTo>
                  <a:pt x="1294" y="9781"/>
                  <a:pt x="1294" y="9781"/>
                  <a:pt x="1545" y="9781"/>
                </a:cubicBezTo>
                <a:cubicBezTo>
                  <a:pt x="10926" y="14101"/>
                  <a:pt x="10926" y="14101"/>
                  <a:pt x="10926" y="14101"/>
                </a:cubicBezTo>
                <a:cubicBezTo>
                  <a:pt x="20342" y="9781"/>
                  <a:pt x="20342" y="9781"/>
                  <a:pt x="20342" y="9781"/>
                </a:cubicBezTo>
                <a:lnTo>
                  <a:pt x="20594" y="9781"/>
                </a:lnTo>
                <a:cubicBezTo>
                  <a:pt x="21348" y="9781"/>
                  <a:pt x="21600" y="10066"/>
                  <a:pt x="21600" y="10922"/>
                </a:cubicBezTo>
                <a:cubicBezTo>
                  <a:pt x="21600" y="11208"/>
                  <a:pt x="21348" y="11778"/>
                  <a:pt x="21097" y="11778"/>
                </a:cubicBezTo>
                <a:close/>
                <a:moveTo>
                  <a:pt x="21097" y="6888"/>
                </a:moveTo>
                <a:cubicBezTo>
                  <a:pt x="11177" y="11493"/>
                  <a:pt x="11177" y="11493"/>
                  <a:pt x="11177" y="11493"/>
                </a:cubicBezTo>
                <a:lnTo>
                  <a:pt x="10926" y="11493"/>
                </a:lnTo>
                <a:cubicBezTo>
                  <a:pt x="10674" y="11493"/>
                  <a:pt x="10674" y="11493"/>
                  <a:pt x="10423" y="11493"/>
                </a:cubicBezTo>
                <a:cubicBezTo>
                  <a:pt x="539" y="6888"/>
                  <a:pt x="539" y="6888"/>
                  <a:pt x="539" y="6888"/>
                </a:cubicBezTo>
                <a:cubicBezTo>
                  <a:pt x="252" y="6602"/>
                  <a:pt x="0" y="6317"/>
                  <a:pt x="0" y="5746"/>
                </a:cubicBezTo>
                <a:cubicBezTo>
                  <a:pt x="0" y="5461"/>
                  <a:pt x="252" y="4891"/>
                  <a:pt x="539" y="4891"/>
                </a:cubicBezTo>
                <a:cubicBezTo>
                  <a:pt x="10423" y="285"/>
                  <a:pt x="10423" y="285"/>
                  <a:pt x="10423" y="285"/>
                </a:cubicBezTo>
                <a:cubicBezTo>
                  <a:pt x="10674" y="0"/>
                  <a:pt x="10674" y="0"/>
                  <a:pt x="10926" y="0"/>
                </a:cubicBezTo>
                <a:cubicBezTo>
                  <a:pt x="10926" y="0"/>
                  <a:pt x="11177" y="0"/>
                  <a:pt x="11177" y="285"/>
                </a:cubicBezTo>
                <a:cubicBezTo>
                  <a:pt x="21097" y="4891"/>
                  <a:pt x="21097" y="4891"/>
                  <a:pt x="21097" y="4891"/>
                </a:cubicBezTo>
                <a:cubicBezTo>
                  <a:pt x="21348" y="4891"/>
                  <a:pt x="21600" y="5461"/>
                  <a:pt x="21600" y="5746"/>
                </a:cubicBezTo>
                <a:cubicBezTo>
                  <a:pt x="21600" y="6317"/>
                  <a:pt x="21348" y="6602"/>
                  <a:pt x="21097" y="6888"/>
                </a:cubicBezTo>
                <a:close/>
                <a:moveTo>
                  <a:pt x="1042" y="14672"/>
                </a:moveTo>
                <a:cubicBezTo>
                  <a:pt x="1294" y="14672"/>
                  <a:pt x="1294" y="14672"/>
                  <a:pt x="1545" y="14672"/>
                </a:cubicBezTo>
                <a:cubicBezTo>
                  <a:pt x="10926" y="19277"/>
                  <a:pt x="10926" y="19277"/>
                  <a:pt x="10926" y="19277"/>
                </a:cubicBezTo>
                <a:cubicBezTo>
                  <a:pt x="20342" y="14672"/>
                  <a:pt x="20342" y="14672"/>
                  <a:pt x="20342" y="14672"/>
                </a:cubicBezTo>
                <a:lnTo>
                  <a:pt x="20594" y="14672"/>
                </a:lnTo>
                <a:cubicBezTo>
                  <a:pt x="21348" y="14672"/>
                  <a:pt x="21600" y="15242"/>
                  <a:pt x="21600" y="15813"/>
                </a:cubicBezTo>
                <a:cubicBezTo>
                  <a:pt x="21600" y="16424"/>
                  <a:pt x="21348" y="16709"/>
                  <a:pt x="21097" y="16995"/>
                </a:cubicBezTo>
                <a:cubicBezTo>
                  <a:pt x="11177" y="21600"/>
                  <a:pt x="11177" y="21600"/>
                  <a:pt x="11177" y="21600"/>
                </a:cubicBezTo>
                <a:lnTo>
                  <a:pt x="10926" y="21600"/>
                </a:lnTo>
                <a:cubicBezTo>
                  <a:pt x="10674" y="21600"/>
                  <a:pt x="10674" y="21600"/>
                  <a:pt x="10423" y="21600"/>
                </a:cubicBezTo>
                <a:cubicBezTo>
                  <a:pt x="539" y="16995"/>
                  <a:pt x="539" y="16995"/>
                  <a:pt x="539" y="16995"/>
                </a:cubicBezTo>
                <a:cubicBezTo>
                  <a:pt x="252" y="16709"/>
                  <a:pt x="0" y="16424"/>
                  <a:pt x="0" y="15813"/>
                </a:cubicBezTo>
                <a:cubicBezTo>
                  <a:pt x="0" y="15242"/>
                  <a:pt x="539" y="14672"/>
                  <a:pt x="1042" y="1467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547" name="形状"/>
          <p:cNvSpPr/>
          <p:nvPr/>
        </p:nvSpPr>
        <p:spPr>
          <a:xfrm>
            <a:off x="3472463" y="9624670"/>
            <a:ext cx="352234" cy="355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88" y="21600"/>
                </a:moveTo>
                <a:cubicBezTo>
                  <a:pt x="16001" y="21600"/>
                  <a:pt x="16001" y="21600"/>
                  <a:pt x="16001" y="21600"/>
                </a:cubicBezTo>
                <a:cubicBezTo>
                  <a:pt x="15446" y="21600"/>
                  <a:pt x="14850" y="21013"/>
                  <a:pt x="14850" y="20465"/>
                </a:cubicBezTo>
                <a:cubicBezTo>
                  <a:pt x="14850" y="19643"/>
                  <a:pt x="15446" y="19370"/>
                  <a:pt x="16001" y="19370"/>
                </a:cubicBezTo>
                <a:cubicBezTo>
                  <a:pt x="17669" y="19370"/>
                  <a:pt x="17669" y="19370"/>
                  <a:pt x="17669" y="19370"/>
                </a:cubicBezTo>
                <a:cubicBezTo>
                  <a:pt x="12071" y="13852"/>
                  <a:pt x="12071" y="13852"/>
                  <a:pt x="12071" y="13852"/>
                </a:cubicBezTo>
                <a:cubicBezTo>
                  <a:pt x="12071" y="13578"/>
                  <a:pt x="11793" y="13265"/>
                  <a:pt x="11793" y="12991"/>
                </a:cubicBezTo>
                <a:cubicBezTo>
                  <a:pt x="11793" y="12443"/>
                  <a:pt x="12349" y="11896"/>
                  <a:pt x="12904" y="11896"/>
                </a:cubicBezTo>
                <a:cubicBezTo>
                  <a:pt x="13182" y="11896"/>
                  <a:pt x="13460" y="11896"/>
                  <a:pt x="13738" y="12170"/>
                </a:cubicBezTo>
                <a:cubicBezTo>
                  <a:pt x="19337" y="17687"/>
                  <a:pt x="19337" y="17687"/>
                  <a:pt x="19337" y="17687"/>
                </a:cubicBezTo>
                <a:cubicBezTo>
                  <a:pt x="19337" y="16043"/>
                  <a:pt x="19337" y="16043"/>
                  <a:pt x="19337" y="16043"/>
                </a:cubicBezTo>
                <a:cubicBezTo>
                  <a:pt x="19337" y="15222"/>
                  <a:pt x="19932" y="14948"/>
                  <a:pt x="20488" y="14948"/>
                </a:cubicBezTo>
                <a:cubicBezTo>
                  <a:pt x="21044" y="14948"/>
                  <a:pt x="21600" y="15222"/>
                  <a:pt x="21600" y="16043"/>
                </a:cubicBezTo>
                <a:cubicBezTo>
                  <a:pt x="21600" y="20465"/>
                  <a:pt x="21600" y="20465"/>
                  <a:pt x="21600" y="20465"/>
                </a:cubicBezTo>
                <a:cubicBezTo>
                  <a:pt x="21600" y="21013"/>
                  <a:pt x="21044" y="21600"/>
                  <a:pt x="20488" y="21600"/>
                </a:cubicBezTo>
                <a:close/>
                <a:moveTo>
                  <a:pt x="20488" y="6652"/>
                </a:moveTo>
                <a:cubicBezTo>
                  <a:pt x="19932" y="6652"/>
                  <a:pt x="19337" y="6378"/>
                  <a:pt x="19337" y="5517"/>
                </a:cubicBezTo>
                <a:cubicBezTo>
                  <a:pt x="19337" y="3874"/>
                  <a:pt x="19337" y="3874"/>
                  <a:pt x="19337" y="3874"/>
                </a:cubicBezTo>
                <a:cubicBezTo>
                  <a:pt x="13738" y="9430"/>
                  <a:pt x="13738" y="9430"/>
                  <a:pt x="13738" y="9430"/>
                </a:cubicBezTo>
                <a:cubicBezTo>
                  <a:pt x="13460" y="9704"/>
                  <a:pt x="13182" y="9704"/>
                  <a:pt x="12904" y="9704"/>
                </a:cubicBezTo>
                <a:cubicBezTo>
                  <a:pt x="12349" y="9704"/>
                  <a:pt x="11793" y="9157"/>
                  <a:pt x="11793" y="8570"/>
                </a:cubicBezTo>
                <a:cubicBezTo>
                  <a:pt x="11793" y="8296"/>
                  <a:pt x="12071" y="8022"/>
                  <a:pt x="12071" y="7748"/>
                </a:cubicBezTo>
                <a:cubicBezTo>
                  <a:pt x="17669" y="2230"/>
                  <a:pt x="17669" y="2230"/>
                  <a:pt x="17669" y="2230"/>
                </a:cubicBezTo>
                <a:cubicBezTo>
                  <a:pt x="16001" y="2230"/>
                  <a:pt x="16001" y="2230"/>
                  <a:pt x="16001" y="2230"/>
                </a:cubicBezTo>
                <a:cubicBezTo>
                  <a:pt x="15446" y="2230"/>
                  <a:pt x="14850" y="1957"/>
                  <a:pt x="14850" y="1096"/>
                </a:cubicBezTo>
                <a:cubicBezTo>
                  <a:pt x="14850" y="548"/>
                  <a:pt x="15446" y="0"/>
                  <a:pt x="16001" y="0"/>
                </a:cubicBezTo>
                <a:cubicBezTo>
                  <a:pt x="20488" y="0"/>
                  <a:pt x="20488" y="0"/>
                  <a:pt x="20488" y="0"/>
                </a:cubicBezTo>
                <a:cubicBezTo>
                  <a:pt x="21044" y="0"/>
                  <a:pt x="21600" y="548"/>
                  <a:pt x="21600" y="1096"/>
                </a:cubicBezTo>
                <a:cubicBezTo>
                  <a:pt x="21600" y="5517"/>
                  <a:pt x="21600" y="5517"/>
                  <a:pt x="21600" y="5517"/>
                </a:cubicBezTo>
                <a:cubicBezTo>
                  <a:pt x="21600" y="6378"/>
                  <a:pt x="21044" y="6652"/>
                  <a:pt x="20488" y="6652"/>
                </a:cubicBezTo>
                <a:close/>
                <a:moveTo>
                  <a:pt x="9251" y="13852"/>
                </a:moveTo>
                <a:cubicBezTo>
                  <a:pt x="3653" y="19370"/>
                  <a:pt x="3653" y="19370"/>
                  <a:pt x="3653" y="19370"/>
                </a:cubicBezTo>
                <a:cubicBezTo>
                  <a:pt x="5599" y="19370"/>
                  <a:pt x="5599" y="19370"/>
                  <a:pt x="5599" y="19370"/>
                </a:cubicBezTo>
                <a:cubicBezTo>
                  <a:pt x="6154" y="19370"/>
                  <a:pt x="6710" y="19643"/>
                  <a:pt x="6710" y="20465"/>
                </a:cubicBezTo>
                <a:cubicBezTo>
                  <a:pt x="6710" y="21013"/>
                  <a:pt x="6154" y="21600"/>
                  <a:pt x="5599" y="21600"/>
                </a:cubicBezTo>
                <a:cubicBezTo>
                  <a:pt x="1112" y="21600"/>
                  <a:pt x="1112" y="21600"/>
                  <a:pt x="1112" y="21600"/>
                </a:cubicBezTo>
                <a:cubicBezTo>
                  <a:pt x="278" y="21600"/>
                  <a:pt x="0" y="21013"/>
                  <a:pt x="0" y="20465"/>
                </a:cubicBezTo>
                <a:cubicBezTo>
                  <a:pt x="0" y="16043"/>
                  <a:pt x="0" y="16043"/>
                  <a:pt x="0" y="16043"/>
                </a:cubicBezTo>
                <a:cubicBezTo>
                  <a:pt x="0" y="15222"/>
                  <a:pt x="278" y="14948"/>
                  <a:pt x="1112" y="14948"/>
                </a:cubicBezTo>
                <a:cubicBezTo>
                  <a:pt x="1668" y="14948"/>
                  <a:pt x="2224" y="15222"/>
                  <a:pt x="2224" y="16043"/>
                </a:cubicBezTo>
                <a:cubicBezTo>
                  <a:pt x="2224" y="17687"/>
                  <a:pt x="2224" y="17687"/>
                  <a:pt x="2224" y="17687"/>
                </a:cubicBezTo>
                <a:cubicBezTo>
                  <a:pt x="7862" y="12170"/>
                  <a:pt x="7862" y="12170"/>
                  <a:pt x="7862" y="12170"/>
                </a:cubicBezTo>
                <a:cubicBezTo>
                  <a:pt x="7862" y="11896"/>
                  <a:pt x="8140" y="11896"/>
                  <a:pt x="8418" y="11896"/>
                </a:cubicBezTo>
                <a:cubicBezTo>
                  <a:pt x="9251" y="11896"/>
                  <a:pt x="9529" y="12443"/>
                  <a:pt x="9529" y="12991"/>
                </a:cubicBezTo>
                <a:cubicBezTo>
                  <a:pt x="9529" y="13265"/>
                  <a:pt x="9529" y="13578"/>
                  <a:pt x="9251" y="13852"/>
                </a:cubicBezTo>
                <a:close/>
                <a:moveTo>
                  <a:pt x="8418" y="9704"/>
                </a:moveTo>
                <a:cubicBezTo>
                  <a:pt x="8140" y="9704"/>
                  <a:pt x="7862" y="9704"/>
                  <a:pt x="7862" y="9430"/>
                </a:cubicBezTo>
                <a:cubicBezTo>
                  <a:pt x="2224" y="3874"/>
                  <a:pt x="2224" y="3874"/>
                  <a:pt x="2224" y="3874"/>
                </a:cubicBezTo>
                <a:cubicBezTo>
                  <a:pt x="2224" y="5517"/>
                  <a:pt x="2224" y="5517"/>
                  <a:pt x="2224" y="5517"/>
                </a:cubicBezTo>
                <a:cubicBezTo>
                  <a:pt x="2224" y="6378"/>
                  <a:pt x="1668" y="6652"/>
                  <a:pt x="1112" y="6652"/>
                </a:cubicBezTo>
                <a:cubicBezTo>
                  <a:pt x="278" y="6652"/>
                  <a:pt x="0" y="6378"/>
                  <a:pt x="0" y="5517"/>
                </a:cubicBezTo>
                <a:cubicBezTo>
                  <a:pt x="0" y="1096"/>
                  <a:pt x="0" y="1096"/>
                  <a:pt x="0" y="1096"/>
                </a:cubicBezTo>
                <a:cubicBezTo>
                  <a:pt x="0" y="548"/>
                  <a:pt x="278" y="0"/>
                  <a:pt x="1112" y="0"/>
                </a:cubicBezTo>
                <a:cubicBezTo>
                  <a:pt x="5599" y="0"/>
                  <a:pt x="5599" y="0"/>
                  <a:pt x="5599" y="0"/>
                </a:cubicBezTo>
                <a:cubicBezTo>
                  <a:pt x="6154" y="0"/>
                  <a:pt x="6710" y="548"/>
                  <a:pt x="6710" y="1096"/>
                </a:cubicBezTo>
                <a:cubicBezTo>
                  <a:pt x="6710" y="1957"/>
                  <a:pt x="6154" y="2230"/>
                  <a:pt x="5599" y="2230"/>
                </a:cubicBezTo>
                <a:cubicBezTo>
                  <a:pt x="3653" y="2230"/>
                  <a:pt x="3653" y="2230"/>
                  <a:pt x="3653" y="2230"/>
                </a:cubicBezTo>
                <a:cubicBezTo>
                  <a:pt x="9251" y="7748"/>
                  <a:pt x="9251" y="7748"/>
                  <a:pt x="9251" y="7748"/>
                </a:cubicBezTo>
                <a:cubicBezTo>
                  <a:pt x="9529" y="8022"/>
                  <a:pt x="9529" y="8296"/>
                  <a:pt x="9529" y="8570"/>
                </a:cubicBezTo>
                <a:cubicBezTo>
                  <a:pt x="9529" y="9157"/>
                  <a:pt x="9251" y="9704"/>
                  <a:pt x="8418" y="970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60634" y="747193"/>
            <a:ext cx="459241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550" name="THANK YOU…"/>
          <p:cNvSpPr txBox="1"/>
          <p:nvPr/>
        </p:nvSpPr>
        <p:spPr>
          <a:xfrm>
            <a:off x="1423173" y="3916395"/>
            <a:ext cx="431048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5600">
                <a:latin typeface="Lato Bold"/>
                <a:ea typeface="Lato Bold"/>
                <a:cs typeface="Lato Bold"/>
                <a:sym typeface="Lato Bold"/>
              </a:defRPr>
            </a:pPr>
            <a:r>
              <a:t>THANK YOU</a:t>
            </a:r>
          </a:p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r>
              <a:t>See You Next Time</a:t>
            </a:r>
          </a:p>
        </p:txBody>
      </p:sp>
      <p:sp>
        <p:nvSpPr>
          <p:cNvPr id="551" name="线条"/>
          <p:cNvSpPr/>
          <p:nvPr/>
        </p:nvSpPr>
        <p:spPr>
          <a:xfrm flipH="1">
            <a:off x="1423174" y="5716387"/>
            <a:ext cx="1815103" cy="1"/>
          </a:xfrm>
          <a:prstGeom prst="line">
            <a:avLst/>
          </a:prstGeom>
          <a:ln w="12700">
            <a:solidFill>
              <a:srgbClr val="3891DE"/>
            </a:solidFill>
            <a:prstDash val="dash"/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52" name="接入微服务框架"/>
          <p:cNvSpPr/>
          <p:nvPr/>
        </p:nvSpPr>
        <p:spPr>
          <a:xfrm>
            <a:off x="1389745" y="2813976"/>
            <a:ext cx="2329197" cy="601997"/>
          </a:xfrm>
          <a:prstGeom prst="rect">
            <a:avLst/>
          </a:prstGeom>
          <a:solidFill>
            <a:srgbClr val="3891D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47" tIns="91447" rIns="91447" bIns="91447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接入微服务框架</a:t>
            </a:r>
          </a:p>
        </p:txBody>
      </p:sp>
      <p:sp>
        <p:nvSpPr>
          <p:cNvPr id="553" name="更多介绍"/>
          <p:cNvSpPr txBox="1"/>
          <p:nvPr/>
        </p:nvSpPr>
        <p:spPr>
          <a:xfrm>
            <a:off x="1368612" y="7418371"/>
            <a:ext cx="221221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7FB34C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更多介绍</a:t>
            </a:r>
          </a:p>
        </p:txBody>
      </p:sp>
      <p:sp>
        <p:nvSpPr>
          <p:cNvPr id="554" name="sfpp.sf-express.com"/>
          <p:cNvSpPr txBox="1"/>
          <p:nvPr/>
        </p:nvSpPr>
        <p:spPr>
          <a:xfrm>
            <a:off x="1240011" y="7912544"/>
            <a:ext cx="3542046" cy="487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47" tIns="91447" rIns="91447" bIns="91447">
            <a:spAutoFit/>
          </a:bodyPr>
          <a:lstStyle>
            <a:lvl1pPr>
              <a:lnSpc>
                <a:spcPct val="120000"/>
              </a:lnSpc>
              <a:defRPr sz="2000" u="sng">
                <a:latin typeface="Lato Light"/>
                <a:ea typeface="Lato Light"/>
                <a:cs typeface="Lato Light"/>
                <a:sym typeface="Lato Light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sfpp.sf-express.com</a:t>
            </a:r>
          </a:p>
        </p:txBody>
      </p:sp>
      <p:sp>
        <p:nvSpPr>
          <p:cNvPr id="555" name="邮箱地址"/>
          <p:cNvSpPr txBox="1"/>
          <p:nvPr/>
        </p:nvSpPr>
        <p:spPr>
          <a:xfrm>
            <a:off x="1368612" y="8668705"/>
            <a:ext cx="11201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7FB34C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邮箱地址</a:t>
            </a:r>
          </a:p>
        </p:txBody>
      </p:sp>
      <p:sp>
        <p:nvSpPr>
          <p:cNvPr id="556" name="yupei2@sf-express.com"/>
          <p:cNvSpPr txBox="1"/>
          <p:nvPr/>
        </p:nvSpPr>
        <p:spPr>
          <a:xfrm>
            <a:off x="1251613" y="9063056"/>
            <a:ext cx="3189495" cy="487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47" tIns="91447" rIns="91447" bIns="91447">
            <a:spAutoFit/>
          </a:bodyPr>
          <a:lstStyle>
            <a:lvl1pPr>
              <a:lnSpc>
                <a:spcPct val="120000"/>
              </a:lnSpc>
              <a:defRPr sz="20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yupei2@sf-express.com</a:t>
            </a:r>
          </a:p>
        </p:txBody>
      </p:sp>
      <p:sp>
        <p:nvSpPr>
          <p:cNvPr id="557" name="电话号码"/>
          <p:cNvSpPr txBox="1"/>
          <p:nvPr/>
        </p:nvSpPr>
        <p:spPr>
          <a:xfrm>
            <a:off x="1385328" y="9881741"/>
            <a:ext cx="156870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7FB34C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电话号码</a:t>
            </a:r>
          </a:p>
        </p:txBody>
      </p:sp>
      <p:sp>
        <p:nvSpPr>
          <p:cNvPr id="558" name="(+86) 15828508606"/>
          <p:cNvSpPr txBox="1"/>
          <p:nvPr/>
        </p:nvSpPr>
        <p:spPr>
          <a:xfrm>
            <a:off x="1251613" y="10285807"/>
            <a:ext cx="2459499" cy="487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47" tIns="91447" rIns="91447" bIns="91447">
            <a:spAutoFit/>
          </a:bodyPr>
          <a:lstStyle>
            <a:lvl1pPr>
              <a:lnSpc>
                <a:spcPct val="120000"/>
              </a:lnSpc>
              <a:defRPr sz="20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(+86) 15828508606</a:t>
            </a:r>
          </a:p>
        </p:txBody>
      </p:sp>
      <p:sp>
        <p:nvSpPr>
          <p:cNvPr id="559" name="办公地点"/>
          <p:cNvSpPr txBox="1"/>
          <p:nvPr/>
        </p:nvSpPr>
        <p:spPr>
          <a:xfrm>
            <a:off x="1374098" y="6091287"/>
            <a:ext cx="250431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7FB34C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办公地点</a:t>
            </a:r>
          </a:p>
        </p:txBody>
      </p:sp>
      <p:sp>
        <p:nvSpPr>
          <p:cNvPr id="560" name="软件产业基地1栋C座3楼"/>
          <p:cNvSpPr txBox="1"/>
          <p:nvPr/>
        </p:nvSpPr>
        <p:spPr>
          <a:xfrm>
            <a:off x="1228781" y="6509856"/>
            <a:ext cx="4345195" cy="538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47" tIns="91447" rIns="91447" bIns="91447">
            <a:spAutoFit/>
          </a:bodyPr>
          <a:lstStyle>
            <a:lvl1pPr>
              <a:lnSpc>
                <a:spcPct val="120000"/>
              </a:lnSpc>
              <a:defRPr sz="20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软件产业基地1栋C座3楼</a:t>
            </a:r>
          </a:p>
        </p:txBody>
      </p:sp>
      <p:pic>
        <p:nvPicPr>
          <p:cNvPr id="561" name="IMG_2157.JPG" descr="IMG_2157.JPG"/>
          <p:cNvPicPr>
            <a:picLocks noChangeAspect="1"/>
          </p:cNvPicPr>
          <p:nvPr/>
        </p:nvPicPr>
        <p:blipFill>
          <a:blip r:embed="rId3">
            <a:extLst/>
          </a:blip>
          <a:srcRect t="7079" b="7080"/>
          <a:stretch>
            <a:fillRect/>
          </a:stretch>
        </p:blipFill>
        <p:spPr>
          <a:xfrm>
            <a:off x="7366978" y="-44560"/>
            <a:ext cx="10931431" cy="1376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719" y="70"/>
                </a:lnTo>
                <a:lnTo>
                  <a:pt x="0" y="21600"/>
                </a:lnTo>
                <a:lnTo>
                  <a:pt x="21580" y="21600"/>
                </a:lnTo>
                <a:cubicBezTo>
                  <a:pt x="21586" y="14400"/>
                  <a:pt x="21593" y="7200"/>
                  <a:pt x="216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337977" y="747193"/>
            <a:ext cx="30455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00" name="框架概述"/>
          <p:cNvSpPr txBox="1"/>
          <p:nvPr/>
        </p:nvSpPr>
        <p:spPr>
          <a:xfrm>
            <a:off x="7290618" y="2082300"/>
            <a:ext cx="3711563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框架概述 </a:t>
            </a:r>
          </a:p>
        </p:txBody>
      </p:sp>
      <p:sp>
        <p:nvSpPr>
          <p:cNvPr id="101" name="接入微服务框架"/>
          <p:cNvSpPr txBox="1"/>
          <p:nvPr/>
        </p:nvSpPr>
        <p:spPr>
          <a:xfrm>
            <a:off x="7519483" y="2926119"/>
            <a:ext cx="3263374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21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接入微服务框架</a:t>
            </a:r>
          </a:p>
        </p:txBody>
      </p:sp>
      <p:grpSp>
        <p:nvGrpSpPr>
          <p:cNvPr id="105" name="成组"/>
          <p:cNvGrpSpPr/>
          <p:nvPr/>
        </p:nvGrpSpPr>
        <p:grpSpPr>
          <a:xfrm>
            <a:off x="8846343" y="3417446"/>
            <a:ext cx="600075" cy="142913"/>
            <a:chOff x="0" y="0"/>
            <a:chExt cx="600074" cy="142912"/>
          </a:xfrm>
        </p:grpSpPr>
        <p:sp>
          <p:nvSpPr>
            <p:cNvPr id="102" name="圆形"/>
            <p:cNvSpPr/>
            <p:nvPr/>
          </p:nvSpPr>
          <p:spPr>
            <a:xfrm>
              <a:off x="-1" y="-1"/>
              <a:ext cx="142876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103" name="圆形"/>
            <p:cNvSpPr/>
            <p:nvPr/>
          </p:nvSpPr>
          <p:spPr>
            <a:xfrm>
              <a:off x="2286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104" name="圆形"/>
            <p:cNvSpPr/>
            <p:nvPr/>
          </p:nvSpPr>
          <p:spPr>
            <a:xfrm>
              <a:off x="4572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  <p:grpSp>
        <p:nvGrpSpPr>
          <p:cNvPr id="108" name="成组"/>
          <p:cNvGrpSpPr/>
          <p:nvPr/>
        </p:nvGrpSpPr>
        <p:grpSpPr>
          <a:xfrm>
            <a:off x="2244733" y="9219310"/>
            <a:ext cx="2322602" cy="647990"/>
            <a:chOff x="0" y="0"/>
            <a:chExt cx="2322600" cy="647988"/>
          </a:xfrm>
        </p:grpSpPr>
        <p:sp>
          <p:nvSpPr>
            <p:cNvPr id="106" name="形状"/>
            <p:cNvSpPr/>
            <p:nvPr/>
          </p:nvSpPr>
          <p:spPr>
            <a:xfrm>
              <a:off x="-1" y="-1"/>
              <a:ext cx="2322602" cy="647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587" y="0"/>
                  </a:lnTo>
                  <a:lnTo>
                    <a:pt x="21600" y="10800"/>
                  </a:lnTo>
                  <a:lnTo>
                    <a:pt x="18587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B3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766966">
                <a:lnSpc>
                  <a:spcPct val="90000"/>
                </a:lnSpc>
                <a:spcBef>
                  <a:spcPts val="150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" name="移动端SDK"/>
            <p:cNvSpPr txBox="1"/>
            <p:nvPr/>
          </p:nvSpPr>
          <p:spPr>
            <a:xfrm>
              <a:off x="0" y="100176"/>
              <a:ext cx="2322601" cy="447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6018" tIns="46018" rIns="46018" bIns="46018" numCol="1" anchor="ctr">
              <a:spAutoFit/>
            </a:bodyPr>
            <a:lstStyle>
              <a:lvl1pPr algn="ctr" defTabSz="766966">
                <a:lnSpc>
                  <a:spcPct val="90000"/>
                </a:lnSpc>
                <a:spcBef>
                  <a:spcPts val="700"/>
                </a:spcBef>
                <a:defRPr sz="20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移动端SDK</a:t>
              </a:r>
            </a:p>
          </p:txBody>
        </p:sp>
      </p:grpSp>
      <p:grpSp>
        <p:nvGrpSpPr>
          <p:cNvPr id="111" name="成组"/>
          <p:cNvGrpSpPr/>
          <p:nvPr/>
        </p:nvGrpSpPr>
        <p:grpSpPr>
          <a:xfrm>
            <a:off x="4544109" y="9219310"/>
            <a:ext cx="2322601" cy="647990"/>
            <a:chOff x="0" y="0"/>
            <a:chExt cx="2322600" cy="647988"/>
          </a:xfrm>
        </p:grpSpPr>
        <p:sp>
          <p:nvSpPr>
            <p:cNvPr id="109" name="形状"/>
            <p:cNvSpPr/>
            <p:nvPr/>
          </p:nvSpPr>
          <p:spPr>
            <a:xfrm>
              <a:off x="-1" y="-1"/>
              <a:ext cx="2322602" cy="647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587" y="0"/>
                  </a:lnTo>
                  <a:lnTo>
                    <a:pt x="21600" y="10800"/>
                  </a:lnTo>
                  <a:lnTo>
                    <a:pt x="18587" y="21600"/>
                  </a:lnTo>
                  <a:lnTo>
                    <a:pt x="0" y="21600"/>
                  </a:lnTo>
                  <a:lnTo>
                    <a:pt x="3013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9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766966">
                <a:lnSpc>
                  <a:spcPct val="90000"/>
                </a:lnSpc>
                <a:spcBef>
                  <a:spcPts val="150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" name="云接入"/>
            <p:cNvSpPr txBox="1"/>
            <p:nvPr/>
          </p:nvSpPr>
          <p:spPr>
            <a:xfrm>
              <a:off x="0" y="100176"/>
              <a:ext cx="2322601" cy="447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6018" tIns="46018" rIns="46018" bIns="46018" numCol="1" anchor="ctr">
              <a:spAutoFit/>
            </a:bodyPr>
            <a:lstStyle>
              <a:lvl1pPr algn="ctr" defTabSz="766966">
                <a:lnSpc>
                  <a:spcPct val="90000"/>
                </a:lnSpc>
                <a:spcBef>
                  <a:spcPts val="700"/>
                </a:spcBef>
                <a:defRPr sz="20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云接入</a:t>
              </a:r>
            </a:p>
          </p:txBody>
        </p:sp>
      </p:grpSp>
      <p:grpSp>
        <p:nvGrpSpPr>
          <p:cNvPr id="114" name="成组"/>
          <p:cNvGrpSpPr/>
          <p:nvPr/>
        </p:nvGrpSpPr>
        <p:grpSpPr>
          <a:xfrm>
            <a:off x="6843483" y="9219310"/>
            <a:ext cx="2322601" cy="647990"/>
            <a:chOff x="0" y="0"/>
            <a:chExt cx="2322600" cy="647988"/>
          </a:xfrm>
        </p:grpSpPr>
        <p:sp>
          <p:nvSpPr>
            <p:cNvPr id="112" name="形状"/>
            <p:cNvSpPr/>
            <p:nvPr/>
          </p:nvSpPr>
          <p:spPr>
            <a:xfrm>
              <a:off x="-1" y="-1"/>
              <a:ext cx="2322602" cy="647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587" y="0"/>
                  </a:lnTo>
                  <a:lnTo>
                    <a:pt x="21600" y="10800"/>
                  </a:lnTo>
                  <a:lnTo>
                    <a:pt x="18587" y="21600"/>
                  </a:lnTo>
                  <a:lnTo>
                    <a:pt x="0" y="21600"/>
                  </a:lnTo>
                  <a:lnTo>
                    <a:pt x="3013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586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766966">
                <a:lnSpc>
                  <a:spcPct val="90000"/>
                </a:lnSpc>
                <a:spcBef>
                  <a:spcPts val="150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" name="API网关"/>
            <p:cNvSpPr txBox="1"/>
            <p:nvPr/>
          </p:nvSpPr>
          <p:spPr>
            <a:xfrm>
              <a:off x="0" y="100176"/>
              <a:ext cx="2322601" cy="447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6018" tIns="46018" rIns="46018" bIns="46018" numCol="1" anchor="ctr">
              <a:spAutoFit/>
            </a:bodyPr>
            <a:lstStyle>
              <a:lvl1pPr algn="ctr" defTabSz="766966">
                <a:lnSpc>
                  <a:spcPct val="90000"/>
                </a:lnSpc>
                <a:spcBef>
                  <a:spcPts val="700"/>
                </a:spcBef>
                <a:defRPr sz="20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API网关</a:t>
              </a:r>
            </a:p>
          </p:txBody>
        </p:sp>
      </p:grpSp>
      <p:grpSp>
        <p:nvGrpSpPr>
          <p:cNvPr id="117" name="成组"/>
          <p:cNvGrpSpPr/>
          <p:nvPr/>
        </p:nvGrpSpPr>
        <p:grpSpPr>
          <a:xfrm>
            <a:off x="9142858" y="9219310"/>
            <a:ext cx="2322602" cy="647990"/>
            <a:chOff x="0" y="0"/>
            <a:chExt cx="2322600" cy="647988"/>
          </a:xfrm>
        </p:grpSpPr>
        <p:sp>
          <p:nvSpPr>
            <p:cNvPr id="115" name="形状"/>
            <p:cNvSpPr/>
            <p:nvPr/>
          </p:nvSpPr>
          <p:spPr>
            <a:xfrm>
              <a:off x="-1" y="-1"/>
              <a:ext cx="2322602" cy="647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587" y="0"/>
                  </a:lnTo>
                  <a:lnTo>
                    <a:pt x="21600" y="10800"/>
                  </a:lnTo>
                  <a:lnTo>
                    <a:pt x="18587" y="21600"/>
                  </a:lnTo>
                  <a:lnTo>
                    <a:pt x="0" y="21600"/>
                  </a:lnTo>
                  <a:lnTo>
                    <a:pt x="3013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9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766966">
                <a:lnSpc>
                  <a:spcPct val="90000"/>
                </a:lnSpc>
                <a:spcBef>
                  <a:spcPts val="150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" name="微服务应用"/>
            <p:cNvSpPr txBox="1"/>
            <p:nvPr/>
          </p:nvSpPr>
          <p:spPr>
            <a:xfrm>
              <a:off x="0" y="100176"/>
              <a:ext cx="2322601" cy="447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6018" tIns="46018" rIns="46018" bIns="46018" numCol="1" anchor="ctr">
              <a:spAutoFit/>
            </a:bodyPr>
            <a:lstStyle>
              <a:lvl1pPr algn="ctr" defTabSz="766966">
                <a:lnSpc>
                  <a:spcPct val="90000"/>
                </a:lnSpc>
                <a:spcBef>
                  <a:spcPts val="700"/>
                </a:spcBef>
                <a:defRPr sz="20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微服务应用</a:t>
              </a:r>
            </a:p>
          </p:txBody>
        </p:sp>
      </p:grpSp>
      <p:grpSp>
        <p:nvGrpSpPr>
          <p:cNvPr id="120" name="成组"/>
          <p:cNvGrpSpPr/>
          <p:nvPr/>
        </p:nvGrpSpPr>
        <p:grpSpPr>
          <a:xfrm>
            <a:off x="11442233" y="9219310"/>
            <a:ext cx="2322601" cy="647990"/>
            <a:chOff x="0" y="0"/>
            <a:chExt cx="2322600" cy="647988"/>
          </a:xfrm>
        </p:grpSpPr>
        <p:sp>
          <p:nvSpPr>
            <p:cNvPr id="118" name="形状"/>
            <p:cNvSpPr/>
            <p:nvPr/>
          </p:nvSpPr>
          <p:spPr>
            <a:xfrm>
              <a:off x="-1" y="-1"/>
              <a:ext cx="2322602" cy="647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587" y="0"/>
                  </a:lnTo>
                  <a:lnTo>
                    <a:pt x="21600" y="10800"/>
                  </a:lnTo>
                  <a:lnTo>
                    <a:pt x="18587" y="21600"/>
                  </a:lnTo>
                  <a:lnTo>
                    <a:pt x="0" y="21600"/>
                  </a:lnTo>
                  <a:lnTo>
                    <a:pt x="3013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24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766966">
                <a:lnSpc>
                  <a:spcPct val="90000"/>
                </a:lnSpc>
                <a:spcBef>
                  <a:spcPts val="150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" name="服务治理&amp;配置"/>
            <p:cNvSpPr txBox="1"/>
            <p:nvPr/>
          </p:nvSpPr>
          <p:spPr>
            <a:xfrm>
              <a:off x="0" y="100176"/>
              <a:ext cx="2322601" cy="447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6018" tIns="46018" rIns="46018" bIns="46018" numCol="1" anchor="ctr">
              <a:spAutoFit/>
            </a:bodyPr>
            <a:lstStyle>
              <a:lvl1pPr algn="ctr" defTabSz="766966">
                <a:lnSpc>
                  <a:spcPct val="90000"/>
                </a:lnSpc>
                <a:spcBef>
                  <a:spcPts val="700"/>
                </a:spcBef>
                <a:defRPr sz="20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服务治理&amp;配置</a:t>
              </a:r>
            </a:p>
          </p:txBody>
        </p:sp>
      </p:grpSp>
      <p:grpSp>
        <p:nvGrpSpPr>
          <p:cNvPr id="123" name="成组"/>
          <p:cNvGrpSpPr/>
          <p:nvPr/>
        </p:nvGrpSpPr>
        <p:grpSpPr>
          <a:xfrm>
            <a:off x="13741607" y="9219310"/>
            <a:ext cx="2322601" cy="647990"/>
            <a:chOff x="0" y="0"/>
            <a:chExt cx="2322600" cy="647988"/>
          </a:xfrm>
        </p:grpSpPr>
        <p:sp>
          <p:nvSpPr>
            <p:cNvPr id="121" name="形状"/>
            <p:cNvSpPr/>
            <p:nvPr/>
          </p:nvSpPr>
          <p:spPr>
            <a:xfrm>
              <a:off x="-1" y="-1"/>
              <a:ext cx="2322602" cy="647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587" y="0"/>
                  </a:lnTo>
                  <a:lnTo>
                    <a:pt x="21600" y="10800"/>
                  </a:lnTo>
                  <a:lnTo>
                    <a:pt x="18587" y="21600"/>
                  </a:lnTo>
                  <a:lnTo>
                    <a:pt x="0" y="21600"/>
                  </a:lnTo>
                  <a:lnTo>
                    <a:pt x="3013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766966">
                <a:lnSpc>
                  <a:spcPct val="90000"/>
                </a:lnSpc>
                <a:spcBef>
                  <a:spcPts val="150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2" name="监控平台"/>
            <p:cNvSpPr txBox="1"/>
            <p:nvPr/>
          </p:nvSpPr>
          <p:spPr>
            <a:xfrm>
              <a:off x="0" y="100176"/>
              <a:ext cx="2322601" cy="447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6018" tIns="46018" rIns="46018" bIns="46018" numCol="1" anchor="ctr">
              <a:spAutoFit/>
            </a:bodyPr>
            <a:lstStyle>
              <a:lvl1pPr algn="ctr" defTabSz="766966">
                <a:lnSpc>
                  <a:spcPct val="90000"/>
                </a:lnSpc>
                <a:spcBef>
                  <a:spcPts val="700"/>
                </a:spcBef>
                <a:defRPr sz="20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t>监控平台</a:t>
              </a:r>
            </a:p>
          </p:txBody>
        </p:sp>
      </p:grpSp>
      <p:sp>
        <p:nvSpPr>
          <p:cNvPr id="124" name="线条"/>
          <p:cNvSpPr/>
          <p:nvPr/>
        </p:nvSpPr>
        <p:spPr>
          <a:xfrm flipH="1">
            <a:off x="3286588" y="6917121"/>
            <a:ext cx="1" cy="2295957"/>
          </a:xfrm>
          <a:prstGeom prst="line">
            <a:avLst/>
          </a:prstGeom>
          <a:ln w="38100">
            <a:solidFill>
              <a:srgbClr val="7FB34C"/>
            </a:solidFill>
            <a:prstDash val="dash"/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5" name="圆角矩形"/>
          <p:cNvSpPr/>
          <p:nvPr/>
        </p:nvSpPr>
        <p:spPr>
          <a:xfrm>
            <a:off x="2808209" y="6241586"/>
            <a:ext cx="918730" cy="918966"/>
          </a:xfrm>
          <a:prstGeom prst="roundRect">
            <a:avLst>
              <a:gd name="adj" fmla="val 49764"/>
            </a:avLst>
          </a:prstGeom>
          <a:solidFill>
            <a:srgbClr val="7FB34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26" name="线条"/>
          <p:cNvSpPr/>
          <p:nvPr/>
        </p:nvSpPr>
        <p:spPr>
          <a:xfrm>
            <a:off x="5608544" y="7592655"/>
            <a:ext cx="1" cy="1620423"/>
          </a:xfrm>
          <a:prstGeom prst="line">
            <a:avLst/>
          </a:prstGeom>
          <a:ln w="38100">
            <a:solidFill>
              <a:srgbClr val="3891DE"/>
            </a:solidFill>
            <a:prstDash val="dash"/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7" name="圆角矩形"/>
          <p:cNvSpPr/>
          <p:nvPr/>
        </p:nvSpPr>
        <p:spPr>
          <a:xfrm>
            <a:off x="5190452" y="7249624"/>
            <a:ext cx="918731" cy="918966"/>
          </a:xfrm>
          <a:prstGeom prst="roundRect">
            <a:avLst>
              <a:gd name="adj" fmla="val 49764"/>
            </a:avLst>
          </a:prstGeom>
          <a:solidFill>
            <a:srgbClr val="3891D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28" name="线条"/>
          <p:cNvSpPr/>
          <p:nvPr/>
        </p:nvSpPr>
        <p:spPr>
          <a:xfrm>
            <a:off x="7984498" y="6917121"/>
            <a:ext cx="1" cy="2295957"/>
          </a:xfrm>
          <a:prstGeom prst="line">
            <a:avLst/>
          </a:prstGeom>
          <a:ln w="38100">
            <a:solidFill>
              <a:srgbClr val="485868"/>
            </a:solidFill>
            <a:prstDash val="dash"/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9" name="圆角矩形"/>
          <p:cNvSpPr/>
          <p:nvPr/>
        </p:nvSpPr>
        <p:spPr>
          <a:xfrm>
            <a:off x="7506119" y="6241586"/>
            <a:ext cx="918731" cy="918966"/>
          </a:xfrm>
          <a:prstGeom prst="roundRect">
            <a:avLst>
              <a:gd name="adj" fmla="val 49764"/>
            </a:avLst>
          </a:prstGeom>
          <a:solidFill>
            <a:srgbClr val="48586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30" name="线条"/>
          <p:cNvSpPr/>
          <p:nvPr/>
        </p:nvSpPr>
        <p:spPr>
          <a:xfrm>
            <a:off x="10360452" y="7592655"/>
            <a:ext cx="1" cy="1620423"/>
          </a:xfrm>
          <a:prstGeom prst="line">
            <a:avLst/>
          </a:prstGeom>
          <a:ln w="38100">
            <a:solidFill>
              <a:srgbClr val="F1992D"/>
            </a:solidFill>
            <a:prstDash val="dash"/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" name="圆角矩形"/>
          <p:cNvSpPr/>
          <p:nvPr/>
        </p:nvSpPr>
        <p:spPr>
          <a:xfrm>
            <a:off x="9882074" y="6917121"/>
            <a:ext cx="918731" cy="918967"/>
          </a:xfrm>
          <a:prstGeom prst="roundRect">
            <a:avLst>
              <a:gd name="adj" fmla="val 49764"/>
            </a:avLst>
          </a:prstGeom>
          <a:solidFill>
            <a:srgbClr val="F1992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32" name="线条"/>
          <p:cNvSpPr/>
          <p:nvPr/>
        </p:nvSpPr>
        <p:spPr>
          <a:xfrm>
            <a:off x="12736407" y="6917121"/>
            <a:ext cx="1" cy="2295957"/>
          </a:xfrm>
          <a:prstGeom prst="line">
            <a:avLst/>
          </a:prstGeom>
          <a:ln w="38100">
            <a:solidFill>
              <a:srgbClr val="EB243D"/>
            </a:solidFill>
            <a:prstDash val="dash"/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3" name="圆角矩形"/>
          <p:cNvSpPr/>
          <p:nvPr/>
        </p:nvSpPr>
        <p:spPr>
          <a:xfrm>
            <a:off x="12258029" y="6241586"/>
            <a:ext cx="918731" cy="918966"/>
          </a:xfrm>
          <a:prstGeom prst="roundRect">
            <a:avLst>
              <a:gd name="adj" fmla="val 49764"/>
            </a:avLst>
          </a:prstGeom>
          <a:solidFill>
            <a:srgbClr val="EB243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34" name="线条"/>
          <p:cNvSpPr/>
          <p:nvPr/>
        </p:nvSpPr>
        <p:spPr>
          <a:xfrm>
            <a:off x="15112361" y="7592655"/>
            <a:ext cx="1" cy="1620423"/>
          </a:xfrm>
          <a:prstGeom prst="line">
            <a:avLst/>
          </a:prstGeom>
          <a:ln w="38100">
            <a:solidFill>
              <a:srgbClr val="A1A1A1"/>
            </a:solidFill>
            <a:prstDash val="dash"/>
            <a:miter lim="400000"/>
          </a:ln>
        </p:spPr>
        <p:txBody>
          <a:bodyPr lIns="0" tIns="0" rIns="0" bIns="0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5" name="圆角矩形"/>
          <p:cNvSpPr/>
          <p:nvPr/>
        </p:nvSpPr>
        <p:spPr>
          <a:xfrm>
            <a:off x="14633984" y="6917121"/>
            <a:ext cx="918731" cy="918967"/>
          </a:xfrm>
          <a:prstGeom prst="roundRect">
            <a:avLst>
              <a:gd name="adj" fmla="val 49764"/>
            </a:avLst>
          </a:prstGeom>
          <a:solidFill>
            <a:srgbClr val="A1A1A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700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36" name="形状"/>
          <p:cNvSpPr/>
          <p:nvPr/>
        </p:nvSpPr>
        <p:spPr>
          <a:xfrm>
            <a:off x="14855096" y="7145448"/>
            <a:ext cx="446774" cy="423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2" extrusionOk="0">
                <a:moveTo>
                  <a:pt x="18508" y="6977"/>
                </a:moveTo>
                <a:cubicBezTo>
                  <a:pt x="16200" y="574"/>
                  <a:pt x="16200" y="574"/>
                  <a:pt x="16200" y="574"/>
                </a:cubicBezTo>
                <a:cubicBezTo>
                  <a:pt x="16200" y="168"/>
                  <a:pt x="15416" y="-238"/>
                  <a:pt x="15068" y="168"/>
                </a:cubicBezTo>
                <a:cubicBezTo>
                  <a:pt x="392" y="5805"/>
                  <a:pt x="392" y="5805"/>
                  <a:pt x="392" y="5805"/>
                </a:cubicBezTo>
                <a:cubicBezTo>
                  <a:pt x="0" y="5805"/>
                  <a:pt x="0" y="6210"/>
                  <a:pt x="0" y="6977"/>
                </a:cubicBezTo>
                <a:cubicBezTo>
                  <a:pt x="2308" y="13380"/>
                  <a:pt x="2308" y="13380"/>
                  <a:pt x="2308" y="13380"/>
                </a:cubicBezTo>
                <a:cubicBezTo>
                  <a:pt x="2308" y="9773"/>
                  <a:pt x="2308" y="9773"/>
                  <a:pt x="2308" y="9773"/>
                </a:cubicBezTo>
                <a:cubicBezTo>
                  <a:pt x="2308" y="8195"/>
                  <a:pt x="3484" y="6977"/>
                  <a:pt x="5008" y="6977"/>
                </a:cubicBezTo>
                <a:cubicBezTo>
                  <a:pt x="8840" y="6977"/>
                  <a:pt x="8840" y="6977"/>
                  <a:pt x="8840" y="6977"/>
                </a:cubicBezTo>
                <a:cubicBezTo>
                  <a:pt x="13456" y="3775"/>
                  <a:pt x="13456" y="3775"/>
                  <a:pt x="13456" y="3775"/>
                </a:cubicBezTo>
                <a:cubicBezTo>
                  <a:pt x="16200" y="6977"/>
                  <a:pt x="16200" y="6977"/>
                  <a:pt x="16200" y="6977"/>
                </a:cubicBezTo>
                <a:lnTo>
                  <a:pt x="18508" y="6977"/>
                </a:lnTo>
                <a:close/>
                <a:moveTo>
                  <a:pt x="20816" y="8961"/>
                </a:moveTo>
                <a:cubicBezTo>
                  <a:pt x="5008" y="8961"/>
                  <a:pt x="5008" y="8961"/>
                  <a:pt x="5008" y="8961"/>
                </a:cubicBezTo>
                <a:cubicBezTo>
                  <a:pt x="4616" y="8961"/>
                  <a:pt x="4224" y="9367"/>
                  <a:pt x="4224" y="9773"/>
                </a:cubicBezTo>
                <a:cubicBezTo>
                  <a:pt x="4224" y="20595"/>
                  <a:pt x="4224" y="20595"/>
                  <a:pt x="4224" y="20595"/>
                </a:cubicBezTo>
                <a:cubicBezTo>
                  <a:pt x="4224" y="20956"/>
                  <a:pt x="4616" y="21362"/>
                  <a:pt x="5008" y="21362"/>
                </a:cubicBezTo>
                <a:cubicBezTo>
                  <a:pt x="20816" y="21362"/>
                  <a:pt x="20816" y="21362"/>
                  <a:pt x="20816" y="21362"/>
                </a:cubicBezTo>
                <a:cubicBezTo>
                  <a:pt x="21208" y="21362"/>
                  <a:pt x="21600" y="20956"/>
                  <a:pt x="21600" y="20595"/>
                </a:cubicBezTo>
                <a:cubicBezTo>
                  <a:pt x="21600" y="9773"/>
                  <a:pt x="21600" y="9773"/>
                  <a:pt x="21600" y="9773"/>
                </a:cubicBezTo>
                <a:cubicBezTo>
                  <a:pt x="21600" y="9367"/>
                  <a:pt x="21208" y="8961"/>
                  <a:pt x="20816" y="8961"/>
                </a:cubicBezTo>
                <a:close/>
                <a:moveTo>
                  <a:pt x="19684" y="18972"/>
                </a:moveTo>
                <a:cubicBezTo>
                  <a:pt x="6532" y="18972"/>
                  <a:pt x="6532" y="18972"/>
                  <a:pt x="6532" y="18972"/>
                </a:cubicBezTo>
                <a:cubicBezTo>
                  <a:pt x="6532" y="17394"/>
                  <a:pt x="6532" y="17394"/>
                  <a:pt x="6532" y="17394"/>
                </a:cubicBezTo>
                <a:cubicBezTo>
                  <a:pt x="8492" y="12163"/>
                  <a:pt x="8492" y="12163"/>
                  <a:pt x="8492" y="12163"/>
                </a:cubicBezTo>
                <a:cubicBezTo>
                  <a:pt x="11540" y="16176"/>
                  <a:pt x="11540" y="16176"/>
                  <a:pt x="11540" y="16176"/>
                </a:cubicBezTo>
                <a:cubicBezTo>
                  <a:pt x="14284" y="13380"/>
                  <a:pt x="14284" y="13380"/>
                  <a:pt x="14284" y="13380"/>
                </a:cubicBezTo>
                <a:cubicBezTo>
                  <a:pt x="18116" y="11757"/>
                  <a:pt x="18116" y="11757"/>
                  <a:pt x="18116" y="11757"/>
                </a:cubicBezTo>
                <a:cubicBezTo>
                  <a:pt x="19684" y="15410"/>
                  <a:pt x="19684" y="15410"/>
                  <a:pt x="19684" y="15410"/>
                </a:cubicBezTo>
                <a:lnTo>
                  <a:pt x="19684" y="1897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37" name="服务化方案"/>
          <p:cNvSpPr txBox="1"/>
          <p:nvPr/>
        </p:nvSpPr>
        <p:spPr>
          <a:xfrm>
            <a:off x="1334130" y="3879236"/>
            <a:ext cx="1308100" cy="43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spcBef>
                <a:spcPts val="1200"/>
              </a:spcBef>
              <a:defRPr sz="2000" cap="all" spc="39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服务化方案</a:t>
            </a:r>
          </a:p>
        </p:txBody>
      </p:sp>
      <p:sp>
        <p:nvSpPr>
          <p:cNvPr id="138" name="服务化是一个复杂的过程，从前端到后端，从研发到运维，从用户到运营，我们需要打通每一条链路，只有这样，我们才能使我们开发系统不仅是可运维，而是可以真正运营起来，真实感知用户需求和市场变化。通过移动端SDK动态切换云接入域名，通过部署在公有云的接入平台进行处理路由转发，在API网关进行接口路由和灰度分流，微服务应用的动态发现和灰度发布，服务治理和监控。。。"/>
          <p:cNvSpPr txBox="1"/>
          <p:nvPr/>
        </p:nvSpPr>
        <p:spPr>
          <a:xfrm>
            <a:off x="1323157" y="4570133"/>
            <a:ext cx="15641686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ts val="2600"/>
              </a:lnSpc>
              <a:defRPr sz="20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服务化是一个复杂的过程，从前端到后端，从研发到运维，从用户到运营，我们需要打通每一条链路，只有这样，我们才能使我们开发系统不仅是可运维，而是可以真正运营起来，真实感知用户需求和市场变化。通过移动端SDK动态切换云接入域名，通过部署在公有云的接入平台进行处理路由转发，在API网关进行接口路由和灰度分流，微服务应用的动态发现和灰度发布，服务治理和监控。。。</a:t>
            </a:r>
          </a:p>
        </p:txBody>
      </p:sp>
      <p:sp>
        <p:nvSpPr>
          <p:cNvPr id="139" name="形状"/>
          <p:cNvSpPr/>
          <p:nvPr/>
        </p:nvSpPr>
        <p:spPr>
          <a:xfrm>
            <a:off x="3153632" y="6504529"/>
            <a:ext cx="227884" cy="393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98" y="21600"/>
                </a:moveTo>
                <a:cubicBezTo>
                  <a:pt x="1970" y="21600"/>
                  <a:pt x="1970" y="21600"/>
                  <a:pt x="1970" y="21600"/>
                </a:cubicBezTo>
                <a:cubicBezTo>
                  <a:pt x="1019" y="21600"/>
                  <a:pt x="0" y="21044"/>
                  <a:pt x="0" y="20449"/>
                </a:cubicBezTo>
                <a:cubicBezTo>
                  <a:pt x="0" y="1112"/>
                  <a:pt x="0" y="1112"/>
                  <a:pt x="0" y="1112"/>
                </a:cubicBezTo>
                <a:cubicBezTo>
                  <a:pt x="0" y="278"/>
                  <a:pt x="1019" y="0"/>
                  <a:pt x="1970" y="0"/>
                </a:cubicBezTo>
                <a:cubicBezTo>
                  <a:pt x="19698" y="0"/>
                  <a:pt x="19698" y="0"/>
                  <a:pt x="19698" y="0"/>
                </a:cubicBezTo>
                <a:cubicBezTo>
                  <a:pt x="21125" y="0"/>
                  <a:pt x="21600" y="278"/>
                  <a:pt x="21600" y="1112"/>
                </a:cubicBezTo>
                <a:cubicBezTo>
                  <a:pt x="21600" y="20449"/>
                  <a:pt x="21600" y="20449"/>
                  <a:pt x="21600" y="20449"/>
                </a:cubicBezTo>
                <a:cubicBezTo>
                  <a:pt x="21600" y="21044"/>
                  <a:pt x="21125" y="21600"/>
                  <a:pt x="19698" y="21600"/>
                </a:cubicBezTo>
                <a:close/>
                <a:moveTo>
                  <a:pt x="11072" y="20449"/>
                </a:moveTo>
                <a:cubicBezTo>
                  <a:pt x="11547" y="20449"/>
                  <a:pt x="12023" y="20171"/>
                  <a:pt x="12023" y="19615"/>
                </a:cubicBezTo>
                <a:cubicBezTo>
                  <a:pt x="12023" y="19337"/>
                  <a:pt x="11547" y="19059"/>
                  <a:pt x="11072" y="19059"/>
                </a:cubicBezTo>
                <a:cubicBezTo>
                  <a:pt x="10121" y="19059"/>
                  <a:pt x="9645" y="19337"/>
                  <a:pt x="9645" y="19615"/>
                </a:cubicBezTo>
                <a:cubicBezTo>
                  <a:pt x="9645" y="20171"/>
                  <a:pt x="10121" y="20449"/>
                  <a:pt x="11072" y="20449"/>
                </a:cubicBezTo>
                <a:close/>
                <a:moveTo>
                  <a:pt x="19698" y="2224"/>
                </a:moveTo>
                <a:cubicBezTo>
                  <a:pt x="19223" y="2224"/>
                  <a:pt x="19223" y="2224"/>
                  <a:pt x="19223" y="2224"/>
                </a:cubicBezTo>
                <a:cubicBezTo>
                  <a:pt x="2445" y="2224"/>
                  <a:pt x="2445" y="2224"/>
                  <a:pt x="2445" y="2224"/>
                </a:cubicBezTo>
                <a:cubicBezTo>
                  <a:pt x="1970" y="2224"/>
                  <a:pt x="1970" y="2224"/>
                  <a:pt x="1970" y="2224"/>
                </a:cubicBezTo>
                <a:cubicBezTo>
                  <a:pt x="1970" y="17947"/>
                  <a:pt x="1970" y="17947"/>
                  <a:pt x="1970" y="17947"/>
                </a:cubicBezTo>
                <a:cubicBezTo>
                  <a:pt x="2445" y="17947"/>
                  <a:pt x="2445" y="17947"/>
                  <a:pt x="2445" y="17947"/>
                </a:cubicBezTo>
                <a:cubicBezTo>
                  <a:pt x="19223" y="17947"/>
                  <a:pt x="19223" y="17947"/>
                  <a:pt x="19223" y="17947"/>
                </a:cubicBezTo>
                <a:cubicBezTo>
                  <a:pt x="19698" y="17947"/>
                  <a:pt x="19698" y="17947"/>
                  <a:pt x="19698" y="17947"/>
                </a:cubicBezTo>
                <a:lnTo>
                  <a:pt x="19698" y="222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40" name="形状"/>
          <p:cNvSpPr/>
          <p:nvPr/>
        </p:nvSpPr>
        <p:spPr>
          <a:xfrm>
            <a:off x="7762643" y="6504529"/>
            <a:ext cx="405683" cy="393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488"/>
                </a:moveTo>
                <a:cubicBezTo>
                  <a:pt x="21600" y="21322"/>
                  <a:pt x="21065" y="21600"/>
                  <a:pt x="20530" y="21600"/>
                </a:cubicBezTo>
                <a:cubicBezTo>
                  <a:pt x="20262" y="21600"/>
                  <a:pt x="19994" y="21600"/>
                  <a:pt x="19727" y="21600"/>
                </a:cubicBezTo>
                <a:cubicBezTo>
                  <a:pt x="14566" y="17391"/>
                  <a:pt x="14566" y="17391"/>
                  <a:pt x="14566" y="17391"/>
                </a:cubicBezTo>
                <a:cubicBezTo>
                  <a:pt x="7302" y="21600"/>
                  <a:pt x="7302" y="21600"/>
                  <a:pt x="7302" y="21600"/>
                </a:cubicBezTo>
                <a:cubicBezTo>
                  <a:pt x="6996" y="21600"/>
                  <a:pt x="6996" y="21600"/>
                  <a:pt x="6728" y="21600"/>
                </a:cubicBezTo>
                <a:cubicBezTo>
                  <a:pt x="6461" y="21600"/>
                  <a:pt x="6193" y="21600"/>
                  <a:pt x="6193" y="21600"/>
                </a:cubicBezTo>
                <a:cubicBezTo>
                  <a:pt x="268" y="17113"/>
                  <a:pt x="268" y="17113"/>
                  <a:pt x="268" y="17113"/>
                </a:cubicBezTo>
                <a:cubicBezTo>
                  <a:pt x="0" y="16835"/>
                  <a:pt x="0" y="16557"/>
                  <a:pt x="0" y="15962"/>
                </a:cubicBezTo>
                <a:cubicBezTo>
                  <a:pt x="0" y="1112"/>
                  <a:pt x="0" y="1112"/>
                  <a:pt x="0" y="1112"/>
                </a:cubicBezTo>
                <a:cubicBezTo>
                  <a:pt x="0" y="556"/>
                  <a:pt x="268" y="0"/>
                  <a:pt x="1070" y="0"/>
                </a:cubicBezTo>
                <a:cubicBezTo>
                  <a:pt x="1338" y="0"/>
                  <a:pt x="1338" y="0"/>
                  <a:pt x="1606" y="278"/>
                </a:cubicBezTo>
                <a:cubicBezTo>
                  <a:pt x="6728" y="4209"/>
                  <a:pt x="6728" y="4209"/>
                  <a:pt x="6728" y="4209"/>
                </a:cubicBezTo>
                <a:cubicBezTo>
                  <a:pt x="14298" y="0"/>
                  <a:pt x="14298" y="0"/>
                  <a:pt x="14298" y="0"/>
                </a:cubicBezTo>
                <a:lnTo>
                  <a:pt x="14566" y="0"/>
                </a:lnTo>
                <a:cubicBezTo>
                  <a:pt x="14872" y="0"/>
                  <a:pt x="15139" y="0"/>
                  <a:pt x="15407" y="278"/>
                </a:cubicBezTo>
                <a:cubicBezTo>
                  <a:pt x="21065" y="4765"/>
                  <a:pt x="21065" y="4765"/>
                  <a:pt x="21065" y="4765"/>
                </a:cubicBezTo>
                <a:cubicBezTo>
                  <a:pt x="21332" y="5043"/>
                  <a:pt x="21600" y="5321"/>
                  <a:pt x="21600" y="5599"/>
                </a:cubicBezTo>
                <a:lnTo>
                  <a:pt x="21600" y="20488"/>
                </a:lnTo>
                <a:close/>
                <a:moveTo>
                  <a:pt x="5658" y="18225"/>
                </a:moveTo>
                <a:cubicBezTo>
                  <a:pt x="5658" y="6154"/>
                  <a:pt x="5658" y="6154"/>
                  <a:pt x="5658" y="6154"/>
                </a:cubicBezTo>
                <a:cubicBezTo>
                  <a:pt x="2141" y="3335"/>
                  <a:pt x="2141" y="3335"/>
                  <a:pt x="2141" y="3335"/>
                </a:cubicBezTo>
                <a:cubicBezTo>
                  <a:pt x="2141" y="15406"/>
                  <a:pt x="2141" y="15406"/>
                  <a:pt x="2141" y="15406"/>
                </a:cubicBezTo>
                <a:lnTo>
                  <a:pt x="5658" y="18225"/>
                </a:lnTo>
                <a:close/>
                <a:moveTo>
                  <a:pt x="13495" y="3057"/>
                </a:moveTo>
                <a:cubicBezTo>
                  <a:pt x="7837" y="6154"/>
                  <a:pt x="7837" y="6154"/>
                  <a:pt x="7837" y="6154"/>
                </a:cubicBezTo>
                <a:cubicBezTo>
                  <a:pt x="7837" y="18781"/>
                  <a:pt x="7837" y="18781"/>
                  <a:pt x="7837" y="18781"/>
                </a:cubicBezTo>
                <a:cubicBezTo>
                  <a:pt x="13495" y="15406"/>
                  <a:pt x="13495" y="15406"/>
                  <a:pt x="13495" y="15406"/>
                </a:cubicBezTo>
                <a:lnTo>
                  <a:pt x="13495" y="3057"/>
                </a:lnTo>
                <a:close/>
                <a:moveTo>
                  <a:pt x="19459" y="6154"/>
                </a:moveTo>
                <a:cubicBezTo>
                  <a:pt x="15674" y="3335"/>
                  <a:pt x="15674" y="3335"/>
                  <a:pt x="15674" y="3335"/>
                </a:cubicBezTo>
                <a:cubicBezTo>
                  <a:pt x="15674" y="15406"/>
                  <a:pt x="15674" y="15406"/>
                  <a:pt x="15674" y="15406"/>
                </a:cubicBezTo>
                <a:cubicBezTo>
                  <a:pt x="19459" y="18225"/>
                  <a:pt x="19459" y="18225"/>
                  <a:pt x="19459" y="18225"/>
                </a:cubicBezTo>
                <a:lnTo>
                  <a:pt x="19459" y="615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41" name="形状"/>
          <p:cNvSpPr/>
          <p:nvPr/>
        </p:nvSpPr>
        <p:spPr>
          <a:xfrm>
            <a:off x="5432690" y="7558616"/>
            <a:ext cx="434254" cy="300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97" y="21600"/>
                </a:moveTo>
                <a:cubicBezTo>
                  <a:pt x="5068" y="21600"/>
                  <a:pt x="5068" y="21600"/>
                  <a:pt x="5068" y="21600"/>
                </a:cubicBezTo>
                <a:cubicBezTo>
                  <a:pt x="2300" y="21600"/>
                  <a:pt x="0" y="18285"/>
                  <a:pt x="0" y="14296"/>
                </a:cubicBezTo>
                <a:cubicBezTo>
                  <a:pt x="0" y="10981"/>
                  <a:pt x="1509" y="8029"/>
                  <a:pt x="3558" y="7304"/>
                </a:cubicBezTo>
                <a:cubicBezTo>
                  <a:pt x="4816" y="2901"/>
                  <a:pt x="7619" y="0"/>
                  <a:pt x="10926" y="0"/>
                </a:cubicBezTo>
                <a:cubicBezTo>
                  <a:pt x="14232" y="0"/>
                  <a:pt x="17036" y="2901"/>
                  <a:pt x="18042" y="7304"/>
                </a:cubicBezTo>
                <a:cubicBezTo>
                  <a:pt x="20055" y="8029"/>
                  <a:pt x="21600" y="10981"/>
                  <a:pt x="21600" y="14296"/>
                </a:cubicBezTo>
                <a:cubicBezTo>
                  <a:pt x="21600" y="18285"/>
                  <a:pt x="19300" y="21600"/>
                  <a:pt x="16497" y="21600"/>
                </a:cubicBezTo>
                <a:close/>
                <a:moveTo>
                  <a:pt x="18545" y="10981"/>
                </a:moveTo>
                <a:cubicBezTo>
                  <a:pt x="18545" y="10981"/>
                  <a:pt x="18545" y="10981"/>
                  <a:pt x="18294" y="10619"/>
                </a:cubicBezTo>
                <a:cubicBezTo>
                  <a:pt x="18042" y="10619"/>
                  <a:pt x="18042" y="10256"/>
                  <a:pt x="18042" y="10256"/>
                </a:cubicBezTo>
                <a:cubicBezTo>
                  <a:pt x="18042" y="10256"/>
                  <a:pt x="18042" y="10256"/>
                  <a:pt x="17790" y="10256"/>
                </a:cubicBezTo>
                <a:cubicBezTo>
                  <a:pt x="17790" y="10256"/>
                  <a:pt x="17790" y="10256"/>
                  <a:pt x="17539" y="10256"/>
                </a:cubicBezTo>
                <a:cubicBezTo>
                  <a:pt x="17539" y="10256"/>
                  <a:pt x="17539" y="10256"/>
                  <a:pt x="17539" y="9894"/>
                </a:cubicBezTo>
                <a:lnTo>
                  <a:pt x="17287" y="9894"/>
                </a:lnTo>
                <a:cubicBezTo>
                  <a:pt x="17036" y="9894"/>
                  <a:pt x="17036" y="9894"/>
                  <a:pt x="17036" y="9894"/>
                </a:cubicBezTo>
                <a:cubicBezTo>
                  <a:pt x="16784" y="9894"/>
                  <a:pt x="16784" y="9894"/>
                  <a:pt x="16497" y="9894"/>
                </a:cubicBezTo>
                <a:cubicBezTo>
                  <a:pt x="16497" y="9531"/>
                  <a:pt x="16497" y="9531"/>
                  <a:pt x="16497" y="9168"/>
                </a:cubicBezTo>
                <a:cubicBezTo>
                  <a:pt x="16245" y="9168"/>
                  <a:pt x="16245" y="9168"/>
                  <a:pt x="16245" y="9168"/>
                </a:cubicBezTo>
                <a:cubicBezTo>
                  <a:pt x="16245" y="8754"/>
                  <a:pt x="16245" y="8754"/>
                  <a:pt x="16245" y="8391"/>
                </a:cubicBezTo>
                <a:cubicBezTo>
                  <a:pt x="15993" y="8029"/>
                  <a:pt x="15993" y="8029"/>
                  <a:pt x="15993" y="7666"/>
                </a:cubicBezTo>
                <a:cubicBezTo>
                  <a:pt x="15993" y="7304"/>
                  <a:pt x="15742" y="7304"/>
                  <a:pt x="15742" y="6941"/>
                </a:cubicBezTo>
                <a:cubicBezTo>
                  <a:pt x="14735" y="4765"/>
                  <a:pt x="12974" y="2901"/>
                  <a:pt x="10926" y="2901"/>
                </a:cubicBezTo>
                <a:cubicBezTo>
                  <a:pt x="8626" y="2901"/>
                  <a:pt x="6865" y="4765"/>
                  <a:pt x="5858" y="6941"/>
                </a:cubicBezTo>
                <a:cubicBezTo>
                  <a:pt x="5858" y="7304"/>
                  <a:pt x="5858" y="7304"/>
                  <a:pt x="5607" y="7666"/>
                </a:cubicBezTo>
                <a:cubicBezTo>
                  <a:pt x="5607" y="8029"/>
                  <a:pt x="5607" y="8029"/>
                  <a:pt x="5607" y="8391"/>
                </a:cubicBezTo>
                <a:cubicBezTo>
                  <a:pt x="5607" y="8391"/>
                  <a:pt x="5607" y="8391"/>
                  <a:pt x="5319" y="8391"/>
                </a:cubicBezTo>
                <a:cubicBezTo>
                  <a:pt x="5319" y="8754"/>
                  <a:pt x="5319" y="8754"/>
                  <a:pt x="5319" y="9168"/>
                </a:cubicBezTo>
                <a:cubicBezTo>
                  <a:pt x="5319" y="9531"/>
                  <a:pt x="5068" y="9531"/>
                  <a:pt x="5068" y="9894"/>
                </a:cubicBezTo>
                <a:lnTo>
                  <a:pt x="4816" y="9894"/>
                </a:lnTo>
                <a:cubicBezTo>
                  <a:pt x="4816" y="9894"/>
                  <a:pt x="4816" y="9894"/>
                  <a:pt x="4564" y="9894"/>
                </a:cubicBezTo>
                <a:cubicBezTo>
                  <a:pt x="4313" y="9894"/>
                  <a:pt x="4313" y="9894"/>
                  <a:pt x="4313" y="9894"/>
                </a:cubicBezTo>
                <a:cubicBezTo>
                  <a:pt x="4061" y="10256"/>
                  <a:pt x="4061" y="10256"/>
                  <a:pt x="4061" y="10256"/>
                </a:cubicBezTo>
                <a:cubicBezTo>
                  <a:pt x="3810" y="10256"/>
                  <a:pt x="3810" y="10256"/>
                  <a:pt x="3810" y="10256"/>
                </a:cubicBezTo>
                <a:cubicBezTo>
                  <a:pt x="3558" y="10256"/>
                  <a:pt x="3558" y="10619"/>
                  <a:pt x="3558" y="10619"/>
                </a:cubicBezTo>
                <a:cubicBezTo>
                  <a:pt x="3306" y="10619"/>
                  <a:pt x="3306" y="10619"/>
                  <a:pt x="3306" y="10619"/>
                </a:cubicBezTo>
                <a:cubicBezTo>
                  <a:pt x="3306" y="10981"/>
                  <a:pt x="3055" y="10981"/>
                  <a:pt x="3055" y="10981"/>
                </a:cubicBezTo>
                <a:cubicBezTo>
                  <a:pt x="2552" y="11706"/>
                  <a:pt x="2049" y="12794"/>
                  <a:pt x="2049" y="14296"/>
                </a:cubicBezTo>
                <a:cubicBezTo>
                  <a:pt x="2049" y="16835"/>
                  <a:pt x="3306" y="18647"/>
                  <a:pt x="5068" y="18647"/>
                </a:cubicBezTo>
                <a:cubicBezTo>
                  <a:pt x="16497" y="18647"/>
                  <a:pt x="16497" y="18647"/>
                  <a:pt x="16497" y="18647"/>
                </a:cubicBezTo>
                <a:cubicBezTo>
                  <a:pt x="18294" y="18647"/>
                  <a:pt x="19551" y="16835"/>
                  <a:pt x="19551" y="14296"/>
                </a:cubicBezTo>
                <a:cubicBezTo>
                  <a:pt x="19551" y="12794"/>
                  <a:pt x="19300" y="11706"/>
                  <a:pt x="18545" y="1098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42" name="形状"/>
          <p:cNvSpPr/>
          <p:nvPr/>
        </p:nvSpPr>
        <p:spPr>
          <a:xfrm>
            <a:off x="12495590" y="6501441"/>
            <a:ext cx="443609" cy="399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77" y="7346"/>
                </a:moveTo>
                <a:cubicBezTo>
                  <a:pt x="4216" y="6519"/>
                  <a:pt x="5041" y="6957"/>
                  <a:pt x="6171" y="8222"/>
                </a:cubicBezTo>
                <a:cubicBezTo>
                  <a:pt x="6563" y="8659"/>
                  <a:pt x="6563" y="8222"/>
                  <a:pt x="6563" y="8222"/>
                </a:cubicBezTo>
                <a:cubicBezTo>
                  <a:pt x="6954" y="8222"/>
                  <a:pt x="8084" y="6519"/>
                  <a:pt x="8475" y="6519"/>
                </a:cubicBezTo>
                <a:cubicBezTo>
                  <a:pt x="8475" y="6519"/>
                  <a:pt x="8475" y="6519"/>
                  <a:pt x="8475" y="6081"/>
                </a:cubicBezTo>
                <a:cubicBezTo>
                  <a:pt x="8084" y="6081"/>
                  <a:pt x="7736" y="5643"/>
                  <a:pt x="7736" y="5205"/>
                </a:cubicBezTo>
                <a:cubicBezTo>
                  <a:pt x="5780" y="2189"/>
                  <a:pt x="13082" y="486"/>
                  <a:pt x="11952" y="486"/>
                </a:cubicBezTo>
                <a:cubicBezTo>
                  <a:pt x="11169" y="0"/>
                  <a:pt x="8866" y="0"/>
                  <a:pt x="8475" y="0"/>
                </a:cubicBezTo>
                <a:cubicBezTo>
                  <a:pt x="7345" y="486"/>
                  <a:pt x="5433" y="1751"/>
                  <a:pt x="4650" y="2627"/>
                </a:cubicBezTo>
                <a:cubicBezTo>
                  <a:pt x="3477" y="3503"/>
                  <a:pt x="3129" y="3941"/>
                  <a:pt x="3129" y="3941"/>
                </a:cubicBezTo>
                <a:cubicBezTo>
                  <a:pt x="2695" y="4330"/>
                  <a:pt x="3129" y="5205"/>
                  <a:pt x="2303" y="5643"/>
                </a:cubicBezTo>
                <a:cubicBezTo>
                  <a:pt x="1565" y="6081"/>
                  <a:pt x="1173" y="5643"/>
                  <a:pt x="782" y="6081"/>
                </a:cubicBezTo>
                <a:cubicBezTo>
                  <a:pt x="782" y="6519"/>
                  <a:pt x="391" y="6519"/>
                  <a:pt x="0" y="6957"/>
                </a:cubicBezTo>
                <a:lnTo>
                  <a:pt x="0" y="7346"/>
                </a:lnTo>
                <a:lnTo>
                  <a:pt x="1565" y="9097"/>
                </a:lnTo>
                <a:cubicBezTo>
                  <a:pt x="1565" y="9535"/>
                  <a:pt x="1912" y="9535"/>
                  <a:pt x="2303" y="9535"/>
                </a:cubicBezTo>
                <a:cubicBezTo>
                  <a:pt x="2303" y="9097"/>
                  <a:pt x="2695" y="8659"/>
                  <a:pt x="3129" y="8659"/>
                </a:cubicBezTo>
                <a:cubicBezTo>
                  <a:pt x="3129" y="8659"/>
                  <a:pt x="3129" y="7346"/>
                  <a:pt x="3477" y="7346"/>
                </a:cubicBezTo>
                <a:close/>
                <a:moveTo>
                  <a:pt x="9648" y="7784"/>
                </a:moveTo>
                <a:cubicBezTo>
                  <a:pt x="9257" y="7784"/>
                  <a:pt x="9257" y="7784"/>
                  <a:pt x="9257" y="7784"/>
                </a:cubicBezTo>
                <a:cubicBezTo>
                  <a:pt x="7736" y="9097"/>
                  <a:pt x="7736" y="9097"/>
                  <a:pt x="7736" y="9097"/>
                </a:cubicBezTo>
                <a:cubicBezTo>
                  <a:pt x="7345" y="9535"/>
                  <a:pt x="7345" y="9535"/>
                  <a:pt x="7345" y="9924"/>
                </a:cubicBezTo>
                <a:cubicBezTo>
                  <a:pt x="16559" y="21162"/>
                  <a:pt x="16559" y="21162"/>
                  <a:pt x="16559" y="21162"/>
                </a:cubicBezTo>
                <a:cubicBezTo>
                  <a:pt x="16559" y="21600"/>
                  <a:pt x="16993" y="21600"/>
                  <a:pt x="17341" y="21162"/>
                </a:cubicBezTo>
                <a:cubicBezTo>
                  <a:pt x="18514" y="20286"/>
                  <a:pt x="18514" y="20286"/>
                  <a:pt x="18514" y="20286"/>
                </a:cubicBezTo>
                <a:cubicBezTo>
                  <a:pt x="18514" y="19849"/>
                  <a:pt x="18514" y="19459"/>
                  <a:pt x="18514" y="19459"/>
                </a:cubicBezTo>
                <a:lnTo>
                  <a:pt x="9648" y="7784"/>
                </a:lnTo>
                <a:close/>
                <a:moveTo>
                  <a:pt x="21600" y="3065"/>
                </a:moveTo>
                <a:cubicBezTo>
                  <a:pt x="21209" y="2189"/>
                  <a:pt x="21209" y="2627"/>
                  <a:pt x="20818" y="2627"/>
                </a:cubicBezTo>
                <a:cubicBezTo>
                  <a:pt x="20818" y="3065"/>
                  <a:pt x="20035" y="3941"/>
                  <a:pt x="20035" y="4330"/>
                </a:cubicBezTo>
                <a:cubicBezTo>
                  <a:pt x="19644" y="5205"/>
                  <a:pt x="18905" y="6081"/>
                  <a:pt x="17732" y="5205"/>
                </a:cubicBezTo>
                <a:cubicBezTo>
                  <a:pt x="16559" y="3941"/>
                  <a:pt x="16993" y="3503"/>
                  <a:pt x="17341" y="3065"/>
                </a:cubicBezTo>
                <a:cubicBezTo>
                  <a:pt x="17341" y="2627"/>
                  <a:pt x="18123" y="1362"/>
                  <a:pt x="18123" y="924"/>
                </a:cubicBezTo>
                <a:cubicBezTo>
                  <a:pt x="18514" y="924"/>
                  <a:pt x="18123" y="486"/>
                  <a:pt x="17732" y="486"/>
                </a:cubicBezTo>
                <a:cubicBezTo>
                  <a:pt x="17341" y="924"/>
                  <a:pt x="15037" y="1751"/>
                  <a:pt x="14646" y="3503"/>
                </a:cubicBezTo>
                <a:cubicBezTo>
                  <a:pt x="14255" y="4768"/>
                  <a:pt x="15037" y="6081"/>
                  <a:pt x="13864" y="7346"/>
                </a:cubicBezTo>
                <a:cubicBezTo>
                  <a:pt x="12343" y="9097"/>
                  <a:pt x="12343" y="9097"/>
                  <a:pt x="12343" y="9097"/>
                </a:cubicBezTo>
                <a:cubicBezTo>
                  <a:pt x="13864" y="11238"/>
                  <a:pt x="13864" y="11238"/>
                  <a:pt x="13864" y="11238"/>
                </a:cubicBezTo>
                <a:cubicBezTo>
                  <a:pt x="15820" y="9097"/>
                  <a:pt x="15820" y="9097"/>
                  <a:pt x="15820" y="9097"/>
                </a:cubicBezTo>
                <a:cubicBezTo>
                  <a:pt x="16167" y="8659"/>
                  <a:pt x="16993" y="8222"/>
                  <a:pt x="17732" y="8659"/>
                </a:cubicBezTo>
                <a:cubicBezTo>
                  <a:pt x="19644" y="9097"/>
                  <a:pt x="20427" y="8222"/>
                  <a:pt x="21209" y="6957"/>
                </a:cubicBezTo>
                <a:cubicBezTo>
                  <a:pt x="21600" y="5643"/>
                  <a:pt x="21600" y="3503"/>
                  <a:pt x="21600" y="3065"/>
                </a:cubicBezTo>
                <a:close/>
                <a:moveTo>
                  <a:pt x="3129" y="19459"/>
                </a:moveTo>
                <a:cubicBezTo>
                  <a:pt x="2695" y="19849"/>
                  <a:pt x="2695" y="20286"/>
                  <a:pt x="3129" y="20286"/>
                </a:cubicBezTo>
                <a:cubicBezTo>
                  <a:pt x="3868" y="21600"/>
                  <a:pt x="3868" y="21600"/>
                  <a:pt x="3868" y="21600"/>
                </a:cubicBezTo>
                <a:cubicBezTo>
                  <a:pt x="4216" y="21600"/>
                  <a:pt x="4650" y="21600"/>
                  <a:pt x="4650" y="21162"/>
                </a:cubicBezTo>
                <a:cubicBezTo>
                  <a:pt x="10039" y="15568"/>
                  <a:pt x="10039" y="15568"/>
                  <a:pt x="10039" y="15568"/>
                </a:cubicBezTo>
                <a:cubicBezTo>
                  <a:pt x="8475" y="13378"/>
                  <a:pt x="8475" y="13378"/>
                  <a:pt x="8475" y="13378"/>
                </a:cubicBezTo>
                <a:lnTo>
                  <a:pt x="3129" y="1945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43" name="形状"/>
          <p:cNvSpPr/>
          <p:nvPr/>
        </p:nvSpPr>
        <p:spPr>
          <a:xfrm>
            <a:off x="10124312" y="7139832"/>
            <a:ext cx="434254" cy="434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4" y="17539"/>
                </a:moveTo>
                <a:cubicBezTo>
                  <a:pt x="17287" y="17539"/>
                  <a:pt x="17287" y="17539"/>
                  <a:pt x="17287" y="17539"/>
                </a:cubicBezTo>
                <a:cubicBezTo>
                  <a:pt x="17287" y="12471"/>
                  <a:pt x="17287" y="12471"/>
                  <a:pt x="17287" y="12471"/>
                </a:cubicBezTo>
                <a:cubicBezTo>
                  <a:pt x="19551" y="12471"/>
                  <a:pt x="19551" y="12471"/>
                  <a:pt x="19551" y="12471"/>
                </a:cubicBezTo>
                <a:cubicBezTo>
                  <a:pt x="19551" y="2049"/>
                  <a:pt x="19551" y="2049"/>
                  <a:pt x="19551" y="2049"/>
                </a:cubicBezTo>
                <a:cubicBezTo>
                  <a:pt x="7368" y="2049"/>
                  <a:pt x="7368" y="2049"/>
                  <a:pt x="7368" y="2049"/>
                </a:cubicBezTo>
                <a:cubicBezTo>
                  <a:pt x="7368" y="3055"/>
                  <a:pt x="7368" y="3055"/>
                  <a:pt x="7368" y="3055"/>
                </a:cubicBezTo>
                <a:cubicBezTo>
                  <a:pt x="5355" y="3055"/>
                  <a:pt x="5355" y="3055"/>
                  <a:pt x="5355" y="3055"/>
                </a:cubicBezTo>
                <a:cubicBezTo>
                  <a:pt x="5355" y="1042"/>
                  <a:pt x="5355" y="1042"/>
                  <a:pt x="5355" y="1042"/>
                </a:cubicBezTo>
                <a:cubicBezTo>
                  <a:pt x="5355" y="539"/>
                  <a:pt x="5858" y="0"/>
                  <a:pt x="6361" y="0"/>
                </a:cubicBezTo>
                <a:cubicBezTo>
                  <a:pt x="20594" y="0"/>
                  <a:pt x="20594" y="0"/>
                  <a:pt x="20594" y="0"/>
                </a:cubicBezTo>
                <a:cubicBezTo>
                  <a:pt x="21348" y="0"/>
                  <a:pt x="21600" y="539"/>
                  <a:pt x="21600" y="1042"/>
                </a:cubicBezTo>
                <a:cubicBezTo>
                  <a:pt x="21600" y="16532"/>
                  <a:pt x="21600" y="16532"/>
                  <a:pt x="21600" y="16532"/>
                </a:cubicBezTo>
                <a:cubicBezTo>
                  <a:pt x="21600" y="17287"/>
                  <a:pt x="21348" y="17539"/>
                  <a:pt x="20594" y="17539"/>
                </a:cubicBezTo>
                <a:close/>
                <a:moveTo>
                  <a:pt x="16281" y="5103"/>
                </a:moveTo>
                <a:cubicBezTo>
                  <a:pt x="16281" y="20594"/>
                  <a:pt x="16281" y="20594"/>
                  <a:pt x="16281" y="20594"/>
                </a:cubicBezTo>
                <a:cubicBezTo>
                  <a:pt x="16281" y="21348"/>
                  <a:pt x="15778" y="21600"/>
                  <a:pt x="15239" y="21600"/>
                </a:cubicBezTo>
                <a:cubicBezTo>
                  <a:pt x="1042" y="21600"/>
                  <a:pt x="1042" y="21600"/>
                  <a:pt x="1042" y="21600"/>
                </a:cubicBezTo>
                <a:cubicBezTo>
                  <a:pt x="539" y="21600"/>
                  <a:pt x="0" y="21348"/>
                  <a:pt x="0" y="20594"/>
                </a:cubicBezTo>
                <a:cubicBezTo>
                  <a:pt x="0" y="5103"/>
                  <a:pt x="0" y="5103"/>
                  <a:pt x="0" y="5103"/>
                </a:cubicBezTo>
                <a:cubicBezTo>
                  <a:pt x="0" y="4600"/>
                  <a:pt x="539" y="4061"/>
                  <a:pt x="1042" y="4061"/>
                </a:cubicBezTo>
                <a:cubicBezTo>
                  <a:pt x="15239" y="4061"/>
                  <a:pt x="15239" y="4061"/>
                  <a:pt x="15239" y="4061"/>
                </a:cubicBezTo>
                <a:cubicBezTo>
                  <a:pt x="15778" y="4061"/>
                  <a:pt x="16281" y="4600"/>
                  <a:pt x="16281" y="5103"/>
                </a:cubicBezTo>
                <a:close/>
                <a:moveTo>
                  <a:pt x="14232" y="6110"/>
                </a:moveTo>
                <a:cubicBezTo>
                  <a:pt x="2049" y="6110"/>
                  <a:pt x="2049" y="6110"/>
                  <a:pt x="2049" y="6110"/>
                </a:cubicBezTo>
                <a:cubicBezTo>
                  <a:pt x="2049" y="16532"/>
                  <a:pt x="2049" y="16532"/>
                  <a:pt x="2049" y="16532"/>
                </a:cubicBezTo>
                <a:cubicBezTo>
                  <a:pt x="14232" y="16532"/>
                  <a:pt x="14232" y="16532"/>
                  <a:pt x="14232" y="16532"/>
                </a:cubicBezTo>
                <a:lnTo>
                  <a:pt x="14232" y="611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337977" y="747193"/>
            <a:ext cx="304555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46" name="形状"/>
          <p:cNvSpPr/>
          <p:nvPr/>
        </p:nvSpPr>
        <p:spPr>
          <a:xfrm>
            <a:off x="1068964" y="4135497"/>
            <a:ext cx="2858244" cy="4611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rgbClr val="7FB34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47" name="形状"/>
          <p:cNvSpPr/>
          <p:nvPr/>
        </p:nvSpPr>
        <p:spPr>
          <a:xfrm>
            <a:off x="4396350" y="4135497"/>
            <a:ext cx="2858245" cy="4611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rgbClr val="3891D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48" name="形状"/>
          <p:cNvSpPr/>
          <p:nvPr/>
        </p:nvSpPr>
        <p:spPr>
          <a:xfrm>
            <a:off x="7723737" y="4135497"/>
            <a:ext cx="2858245" cy="4611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rgbClr val="485868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49" name="形状"/>
          <p:cNvSpPr/>
          <p:nvPr/>
        </p:nvSpPr>
        <p:spPr>
          <a:xfrm>
            <a:off x="11029474" y="4135497"/>
            <a:ext cx="2858245" cy="4611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rgbClr val="F1992D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50" name="形状"/>
          <p:cNvSpPr/>
          <p:nvPr/>
        </p:nvSpPr>
        <p:spPr>
          <a:xfrm>
            <a:off x="14378509" y="4135497"/>
            <a:ext cx="2858245" cy="4611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rgbClr val="EB243D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51" name="契合移动互联网开发需求"/>
          <p:cNvSpPr txBox="1"/>
          <p:nvPr/>
        </p:nvSpPr>
        <p:spPr>
          <a:xfrm>
            <a:off x="7650322" y="9322237"/>
            <a:ext cx="3005075" cy="436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3400"/>
              </a:lnSpc>
              <a:spcBef>
                <a:spcPts val="1200"/>
              </a:spcBef>
              <a:defRPr sz="2100" cap="all" spc="42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契合移动互联网开发需求</a:t>
            </a:r>
          </a:p>
        </p:txBody>
      </p:sp>
      <p:sp>
        <p:nvSpPr>
          <p:cNvPr id="152" name="在移动互联网时代，越来越多的应用场景都从PC端转向移动端，特别是手机APP、移动端H5页面、微信公众号和小程序成为很多业务的主要载体。而移动端应用的开发受到终端性能，技术复杂，网络质量差，存储和流量受到严格控制等原因，具有更高的准入门槛。我们通过公用的组件和服务，优化的网络接入方案，统一的访问权限控制等特性，降低开发门槛，提高交付质量。为终端用户带来更好的服务体验。"/>
          <p:cNvSpPr txBox="1"/>
          <p:nvPr/>
        </p:nvSpPr>
        <p:spPr>
          <a:xfrm>
            <a:off x="1457717" y="9847795"/>
            <a:ext cx="15780476" cy="1010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20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在移动互联网时代，越来越多的应用场景都从PC端转向移动端，特别是手机APP、移动端H5页面、微信公众号和小程序成为很多业务的主要载体。而移动端应用的开发受到终端性能，技术复杂，网络质量差，存储和流量受到严格控制等原因，具有更高的准入门槛。我们通过公用的组件和服务，优化的网络接入方案，统一的访问权限控制等特性，降低开发门槛，提高交付质量。为终端用户带来更好的服务体验。</a:t>
            </a:r>
          </a:p>
        </p:txBody>
      </p:sp>
      <p:sp>
        <p:nvSpPr>
          <p:cNvPr id="153" name="HTTPS接入…"/>
          <p:cNvSpPr txBox="1"/>
          <p:nvPr/>
        </p:nvSpPr>
        <p:spPr>
          <a:xfrm>
            <a:off x="4645907" y="6010900"/>
            <a:ext cx="2294170" cy="20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583" tIns="68583" rIns="68583" bIns="68583">
            <a:spAutoFit/>
          </a:bodyPr>
          <a:lstStyle/>
          <a:p>
            <a:pPr algn="ctr">
              <a:lnSpc>
                <a:spcPct val="150000"/>
              </a:lnSpc>
              <a:defRPr sz="2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HTTPS接入</a:t>
            </a:r>
          </a:p>
          <a:p>
            <a:pPr algn="ctr">
              <a:lnSpc>
                <a:spcPct val="150000"/>
              </a:lnSpc>
              <a:defRPr sz="2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多机房公有云部署</a:t>
            </a:r>
          </a:p>
          <a:p>
            <a:pPr algn="ctr">
              <a:lnSpc>
                <a:spcPct val="150000"/>
              </a:lnSpc>
              <a:defRPr sz="2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系统级路由</a:t>
            </a:r>
          </a:p>
          <a:p>
            <a:pPr algn="ctr">
              <a:lnSpc>
                <a:spcPct val="150000"/>
              </a:lnSpc>
              <a:defRPr sz="2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灾备切换</a:t>
            </a:r>
          </a:p>
        </p:txBody>
      </p:sp>
      <p:sp>
        <p:nvSpPr>
          <p:cNvPr id="154" name="云接入"/>
          <p:cNvSpPr txBox="1"/>
          <p:nvPr/>
        </p:nvSpPr>
        <p:spPr>
          <a:xfrm>
            <a:off x="5094710" y="5379065"/>
            <a:ext cx="1402425" cy="505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583" tIns="68583" rIns="68583" bIns="68583">
            <a:spAutoFit/>
          </a:bodyPr>
          <a:lstStyle>
            <a:lvl1pPr algn="ctr">
              <a:defRPr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云接入</a:t>
            </a:r>
          </a:p>
        </p:txBody>
      </p:sp>
      <p:sp>
        <p:nvSpPr>
          <p:cNvPr id="155" name="CAS登录鉴权…"/>
          <p:cNvSpPr txBox="1"/>
          <p:nvPr/>
        </p:nvSpPr>
        <p:spPr>
          <a:xfrm>
            <a:off x="8038862" y="6010900"/>
            <a:ext cx="2294170" cy="20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583" tIns="68583" rIns="68583" bIns="68583">
            <a:spAutoFit/>
          </a:bodyPr>
          <a:lstStyle/>
          <a:p>
            <a:pPr algn="ctr">
              <a:lnSpc>
                <a:spcPct val="150000"/>
              </a:lnSpc>
              <a:defRPr sz="2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CAS登录鉴权</a:t>
            </a:r>
          </a:p>
          <a:p>
            <a:pPr algn="ctr">
              <a:lnSpc>
                <a:spcPct val="150000"/>
              </a:lnSpc>
              <a:defRPr sz="2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流量的控制</a:t>
            </a:r>
          </a:p>
          <a:p>
            <a:pPr algn="ctr">
              <a:lnSpc>
                <a:spcPct val="150000"/>
              </a:lnSpc>
              <a:defRPr sz="2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接口路由转发</a:t>
            </a:r>
          </a:p>
          <a:p>
            <a:pPr algn="ctr">
              <a:lnSpc>
                <a:spcPct val="150000"/>
              </a:lnSpc>
              <a:defRPr sz="2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灰度分流</a:t>
            </a:r>
          </a:p>
        </p:txBody>
      </p:sp>
      <p:sp>
        <p:nvSpPr>
          <p:cNvPr id="156" name="API网关"/>
          <p:cNvSpPr txBox="1"/>
          <p:nvPr/>
        </p:nvSpPr>
        <p:spPr>
          <a:xfrm>
            <a:off x="8487664" y="5379065"/>
            <a:ext cx="1402426" cy="505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583" tIns="68583" rIns="68583" bIns="68583">
            <a:spAutoFit/>
          </a:bodyPr>
          <a:lstStyle>
            <a:lvl1pPr algn="ctr">
              <a:defRPr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API网关</a:t>
            </a:r>
          </a:p>
        </p:txBody>
      </p:sp>
      <p:sp>
        <p:nvSpPr>
          <p:cNvPr id="157" name="安卓&amp;iOS…"/>
          <p:cNvSpPr txBox="1"/>
          <p:nvPr/>
        </p:nvSpPr>
        <p:spPr>
          <a:xfrm>
            <a:off x="1277728" y="6010900"/>
            <a:ext cx="2294171" cy="20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583" tIns="68583" rIns="68583" bIns="68583">
            <a:spAutoFit/>
          </a:bodyPr>
          <a:lstStyle/>
          <a:p>
            <a:pPr algn="ctr">
              <a:lnSpc>
                <a:spcPct val="150000"/>
              </a:lnSpc>
              <a:defRPr sz="2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安卓&amp;iOS</a:t>
            </a:r>
          </a:p>
          <a:p>
            <a:pPr algn="ctr">
              <a:lnSpc>
                <a:spcPct val="150000"/>
              </a:lnSpc>
              <a:defRPr sz="2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推送SDK</a:t>
            </a:r>
          </a:p>
          <a:p>
            <a:pPr algn="ctr">
              <a:lnSpc>
                <a:spcPct val="150000"/>
              </a:lnSpc>
              <a:defRPr sz="2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接入域名切换</a:t>
            </a:r>
          </a:p>
          <a:p>
            <a:pPr algn="ctr">
              <a:lnSpc>
                <a:spcPct val="150000"/>
              </a:lnSpc>
              <a:defRPr sz="2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RN框架</a:t>
            </a:r>
          </a:p>
        </p:txBody>
      </p:sp>
      <p:sp>
        <p:nvSpPr>
          <p:cNvPr id="158" name="移动端SDK"/>
          <p:cNvSpPr txBox="1"/>
          <p:nvPr/>
        </p:nvSpPr>
        <p:spPr>
          <a:xfrm>
            <a:off x="1688459" y="5379065"/>
            <a:ext cx="1478569" cy="505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583" tIns="68583" rIns="68583" bIns="68583">
            <a:spAutoFit/>
          </a:bodyPr>
          <a:lstStyle>
            <a:lvl1pPr algn="ctr">
              <a:defRPr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移动端SDK</a:t>
            </a:r>
          </a:p>
        </p:txBody>
      </p:sp>
      <p:sp>
        <p:nvSpPr>
          <p:cNvPr id="159" name="服务监控…"/>
          <p:cNvSpPr txBox="1"/>
          <p:nvPr/>
        </p:nvSpPr>
        <p:spPr>
          <a:xfrm>
            <a:off x="14657334" y="5986548"/>
            <a:ext cx="2294170" cy="20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583" tIns="68583" rIns="68583" bIns="68583">
            <a:spAutoFit/>
          </a:bodyPr>
          <a:lstStyle/>
          <a:p>
            <a:pPr algn="ctr">
              <a:lnSpc>
                <a:spcPct val="150000"/>
              </a:lnSpc>
              <a:defRPr sz="2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服务监控</a:t>
            </a:r>
          </a:p>
          <a:p>
            <a:pPr algn="ctr">
              <a:lnSpc>
                <a:spcPct val="150000"/>
              </a:lnSpc>
              <a:defRPr sz="2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网关接口配置</a:t>
            </a:r>
          </a:p>
          <a:p>
            <a:pPr algn="ctr">
              <a:lnSpc>
                <a:spcPct val="150000"/>
              </a:lnSpc>
              <a:defRPr sz="2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APP管理</a:t>
            </a:r>
          </a:p>
          <a:p>
            <a:pPr algn="ctr">
              <a:lnSpc>
                <a:spcPct val="150000"/>
              </a:lnSpc>
              <a:defRPr sz="2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动态配置中心</a:t>
            </a:r>
          </a:p>
        </p:txBody>
      </p:sp>
      <p:sp>
        <p:nvSpPr>
          <p:cNvPr id="160" name="服务治理&amp;配置"/>
          <p:cNvSpPr txBox="1"/>
          <p:nvPr/>
        </p:nvSpPr>
        <p:spPr>
          <a:xfrm>
            <a:off x="14837103" y="5354715"/>
            <a:ext cx="1940493" cy="505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583" tIns="68583" rIns="68583" bIns="68583">
            <a:spAutoFit/>
          </a:bodyPr>
          <a:lstStyle>
            <a:lvl1pPr algn="ctr">
              <a:defRPr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服务治理&amp;配置</a:t>
            </a:r>
          </a:p>
        </p:txBody>
      </p:sp>
      <p:sp>
        <p:nvSpPr>
          <p:cNvPr id="161" name="模版工程…"/>
          <p:cNvSpPr txBox="1"/>
          <p:nvPr/>
        </p:nvSpPr>
        <p:spPr>
          <a:xfrm>
            <a:off x="11311511" y="5967040"/>
            <a:ext cx="2294170" cy="20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583" tIns="68583" rIns="68583" bIns="68583">
            <a:spAutoFit/>
          </a:bodyPr>
          <a:lstStyle/>
          <a:p>
            <a:pPr algn="ctr">
              <a:lnSpc>
                <a:spcPct val="150000"/>
              </a:lnSpc>
              <a:defRPr sz="2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模版工程</a:t>
            </a:r>
          </a:p>
          <a:p>
            <a:pPr algn="ctr">
              <a:lnSpc>
                <a:spcPct val="150000"/>
              </a:lnSpc>
              <a:defRPr sz="2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服务发现和高可用</a:t>
            </a:r>
          </a:p>
          <a:p>
            <a:pPr algn="ctr">
              <a:lnSpc>
                <a:spcPct val="150000"/>
              </a:lnSpc>
              <a:defRPr sz="2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持续集成</a:t>
            </a:r>
          </a:p>
          <a:p>
            <a:pPr algn="ctr">
              <a:lnSpc>
                <a:spcPct val="150000"/>
              </a:lnSpc>
              <a:defRPr sz="2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Rest和RPC调用</a:t>
            </a:r>
          </a:p>
        </p:txBody>
      </p:sp>
      <p:sp>
        <p:nvSpPr>
          <p:cNvPr id="162" name="微服务应用"/>
          <p:cNvSpPr txBox="1"/>
          <p:nvPr/>
        </p:nvSpPr>
        <p:spPr>
          <a:xfrm>
            <a:off x="11751998" y="5354715"/>
            <a:ext cx="1483369" cy="505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8583" tIns="68583" rIns="68583" bIns="68583">
            <a:spAutoFit/>
          </a:bodyPr>
          <a:lstStyle>
            <a:lvl1pPr algn="ctr">
              <a:defRPr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微服务应用</a:t>
            </a:r>
          </a:p>
        </p:txBody>
      </p:sp>
      <p:sp>
        <p:nvSpPr>
          <p:cNvPr id="163" name="框架特性"/>
          <p:cNvSpPr txBox="1"/>
          <p:nvPr/>
        </p:nvSpPr>
        <p:spPr>
          <a:xfrm>
            <a:off x="7082642" y="2082300"/>
            <a:ext cx="41275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框架特性</a:t>
            </a:r>
          </a:p>
        </p:txBody>
      </p:sp>
      <p:sp>
        <p:nvSpPr>
          <p:cNvPr id="164" name="接入微服务框架"/>
          <p:cNvSpPr txBox="1"/>
          <p:nvPr/>
        </p:nvSpPr>
        <p:spPr>
          <a:xfrm>
            <a:off x="7519483" y="2926119"/>
            <a:ext cx="3263374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21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接入微服务框架</a:t>
            </a:r>
          </a:p>
        </p:txBody>
      </p:sp>
      <p:grpSp>
        <p:nvGrpSpPr>
          <p:cNvPr id="168" name="成组"/>
          <p:cNvGrpSpPr/>
          <p:nvPr/>
        </p:nvGrpSpPr>
        <p:grpSpPr>
          <a:xfrm>
            <a:off x="8846343" y="3417446"/>
            <a:ext cx="600075" cy="142913"/>
            <a:chOff x="0" y="0"/>
            <a:chExt cx="600074" cy="142912"/>
          </a:xfrm>
        </p:grpSpPr>
        <p:sp>
          <p:nvSpPr>
            <p:cNvPr id="165" name="圆形"/>
            <p:cNvSpPr/>
            <p:nvPr/>
          </p:nvSpPr>
          <p:spPr>
            <a:xfrm>
              <a:off x="-1" y="-1"/>
              <a:ext cx="142876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166" name="圆形"/>
            <p:cNvSpPr/>
            <p:nvPr/>
          </p:nvSpPr>
          <p:spPr>
            <a:xfrm>
              <a:off x="2286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167" name="圆形"/>
            <p:cNvSpPr/>
            <p:nvPr/>
          </p:nvSpPr>
          <p:spPr>
            <a:xfrm>
              <a:off x="4572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  <p:sp>
        <p:nvSpPr>
          <p:cNvPr id="169" name="形状"/>
          <p:cNvSpPr/>
          <p:nvPr/>
        </p:nvSpPr>
        <p:spPr>
          <a:xfrm>
            <a:off x="5516490" y="4700494"/>
            <a:ext cx="617965" cy="399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97" y="21600"/>
                </a:moveTo>
                <a:cubicBezTo>
                  <a:pt x="5068" y="21600"/>
                  <a:pt x="5068" y="21600"/>
                  <a:pt x="5068" y="21600"/>
                </a:cubicBezTo>
                <a:cubicBezTo>
                  <a:pt x="2300" y="21600"/>
                  <a:pt x="0" y="18285"/>
                  <a:pt x="0" y="14296"/>
                </a:cubicBezTo>
                <a:cubicBezTo>
                  <a:pt x="0" y="10981"/>
                  <a:pt x="1509" y="8029"/>
                  <a:pt x="3558" y="7304"/>
                </a:cubicBezTo>
                <a:cubicBezTo>
                  <a:pt x="4816" y="2901"/>
                  <a:pt x="7619" y="0"/>
                  <a:pt x="10926" y="0"/>
                </a:cubicBezTo>
                <a:cubicBezTo>
                  <a:pt x="14232" y="0"/>
                  <a:pt x="17036" y="2901"/>
                  <a:pt x="18042" y="7304"/>
                </a:cubicBezTo>
                <a:cubicBezTo>
                  <a:pt x="20055" y="8029"/>
                  <a:pt x="21600" y="10981"/>
                  <a:pt x="21600" y="14296"/>
                </a:cubicBezTo>
                <a:cubicBezTo>
                  <a:pt x="21600" y="18285"/>
                  <a:pt x="19300" y="21600"/>
                  <a:pt x="16497" y="21600"/>
                </a:cubicBezTo>
                <a:close/>
                <a:moveTo>
                  <a:pt x="18545" y="10981"/>
                </a:moveTo>
                <a:cubicBezTo>
                  <a:pt x="18545" y="10981"/>
                  <a:pt x="18545" y="10981"/>
                  <a:pt x="18294" y="10619"/>
                </a:cubicBezTo>
                <a:cubicBezTo>
                  <a:pt x="18042" y="10619"/>
                  <a:pt x="18042" y="10256"/>
                  <a:pt x="18042" y="10256"/>
                </a:cubicBezTo>
                <a:cubicBezTo>
                  <a:pt x="18042" y="10256"/>
                  <a:pt x="18042" y="10256"/>
                  <a:pt x="17790" y="10256"/>
                </a:cubicBezTo>
                <a:cubicBezTo>
                  <a:pt x="17790" y="10256"/>
                  <a:pt x="17790" y="10256"/>
                  <a:pt x="17539" y="10256"/>
                </a:cubicBezTo>
                <a:cubicBezTo>
                  <a:pt x="17539" y="10256"/>
                  <a:pt x="17539" y="10256"/>
                  <a:pt x="17539" y="9894"/>
                </a:cubicBezTo>
                <a:lnTo>
                  <a:pt x="17287" y="9894"/>
                </a:lnTo>
                <a:cubicBezTo>
                  <a:pt x="17036" y="9894"/>
                  <a:pt x="17036" y="9894"/>
                  <a:pt x="17036" y="9894"/>
                </a:cubicBezTo>
                <a:cubicBezTo>
                  <a:pt x="16784" y="9894"/>
                  <a:pt x="16784" y="9894"/>
                  <a:pt x="16497" y="9894"/>
                </a:cubicBezTo>
                <a:cubicBezTo>
                  <a:pt x="16497" y="9531"/>
                  <a:pt x="16497" y="9531"/>
                  <a:pt x="16497" y="9168"/>
                </a:cubicBezTo>
                <a:cubicBezTo>
                  <a:pt x="16245" y="9168"/>
                  <a:pt x="16245" y="9168"/>
                  <a:pt x="16245" y="9168"/>
                </a:cubicBezTo>
                <a:cubicBezTo>
                  <a:pt x="16245" y="8754"/>
                  <a:pt x="16245" y="8754"/>
                  <a:pt x="16245" y="8391"/>
                </a:cubicBezTo>
                <a:cubicBezTo>
                  <a:pt x="15993" y="8029"/>
                  <a:pt x="15993" y="8029"/>
                  <a:pt x="15993" y="7666"/>
                </a:cubicBezTo>
                <a:cubicBezTo>
                  <a:pt x="15993" y="7304"/>
                  <a:pt x="15742" y="7304"/>
                  <a:pt x="15742" y="6941"/>
                </a:cubicBezTo>
                <a:cubicBezTo>
                  <a:pt x="14735" y="4765"/>
                  <a:pt x="12974" y="2901"/>
                  <a:pt x="10926" y="2901"/>
                </a:cubicBezTo>
                <a:cubicBezTo>
                  <a:pt x="8626" y="2901"/>
                  <a:pt x="6865" y="4765"/>
                  <a:pt x="5858" y="6941"/>
                </a:cubicBezTo>
                <a:cubicBezTo>
                  <a:pt x="5858" y="7304"/>
                  <a:pt x="5858" y="7304"/>
                  <a:pt x="5607" y="7666"/>
                </a:cubicBezTo>
                <a:cubicBezTo>
                  <a:pt x="5607" y="8029"/>
                  <a:pt x="5607" y="8029"/>
                  <a:pt x="5607" y="8391"/>
                </a:cubicBezTo>
                <a:cubicBezTo>
                  <a:pt x="5607" y="8391"/>
                  <a:pt x="5607" y="8391"/>
                  <a:pt x="5319" y="8391"/>
                </a:cubicBezTo>
                <a:cubicBezTo>
                  <a:pt x="5319" y="8754"/>
                  <a:pt x="5319" y="8754"/>
                  <a:pt x="5319" y="9168"/>
                </a:cubicBezTo>
                <a:cubicBezTo>
                  <a:pt x="5319" y="9531"/>
                  <a:pt x="5068" y="9531"/>
                  <a:pt x="5068" y="9894"/>
                </a:cubicBezTo>
                <a:lnTo>
                  <a:pt x="4816" y="9894"/>
                </a:lnTo>
                <a:cubicBezTo>
                  <a:pt x="4816" y="9894"/>
                  <a:pt x="4816" y="9894"/>
                  <a:pt x="4564" y="9894"/>
                </a:cubicBezTo>
                <a:cubicBezTo>
                  <a:pt x="4313" y="9894"/>
                  <a:pt x="4313" y="9894"/>
                  <a:pt x="4313" y="9894"/>
                </a:cubicBezTo>
                <a:cubicBezTo>
                  <a:pt x="4061" y="10256"/>
                  <a:pt x="4061" y="10256"/>
                  <a:pt x="4061" y="10256"/>
                </a:cubicBezTo>
                <a:cubicBezTo>
                  <a:pt x="3810" y="10256"/>
                  <a:pt x="3810" y="10256"/>
                  <a:pt x="3810" y="10256"/>
                </a:cubicBezTo>
                <a:cubicBezTo>
                  <a:pt x="3558" y="10256"/>
                  <a:pt x="3558" y="10619"/>
                  <a:pt x="3558" y="10619"/>
                </a:cubicBezTo>
                <a:cubicBezTo>
                  <a:pt x="3306" y="10619"/>
                  <a:pt x="3306" y="10619"/>
                  <a:pt x="3306" y="10619"/>
                </a:cubicBezTo>
                <a:cubicBezTo>
                  <a:pt x="3306" y="10981"/>
                  <a:pt x="3055" y="10981"/>
                  <a:pt x="3055" y="10981"/>
                </a:cubicBezTo>
                <a:cubicBezTo>
                  <a:pt x="2552" y="11706"/>
                  <a:pt x="2049" y="12794"/>
                  <a:pt x="2049" y="14296"/>
                </a:cubicBezTo>
                <a:cubicBezTo>
                  <a:pt x="2049" y="16835"/>
                  <a:pt x="3306" y="18647"/>
                  <a:pt x="5068" y="18647"/>
                </a:cubicBezTo>
                <a:cubicBezTo>
                  <a:pt x="16497" y="18647"/>
                  <a:pt x="16497" y="18647"/>
                  <a:pt x="16497" y="18647"/>
                </a:cubicBezTo>
                <a:cubicBezTo>
                  <a:pt x="18294" y="18647"/>
                  <a:pt x="19551" y="16835"/>
                  <a:pt x="19551" y="14296"/>
                </a:cubicBezTo>
                <a:cubicBezTo>
                  <a:pt x="19551" y="12794"/>
                  <a:pt x="19300" y="11706"/>
                  <a:pt x="18545" y="1098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70" name="形状"/>
          <p:cNvSpPr/>
          <p:nvPr/>
        </p:nvSpPr>
        <p:spPr>
          <a:xfrm>
            <a:off x="8865420" y="4665289"/>
            <a:ext cx="535548" cy="469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488"/>
                </a:moveTo>
                <a:cubicBezTo>
                  <a:pt x="21600" y="21322"/>
                  <a:pt x="21065" y="21600"/>
                  <a:pt x="20530" y="21600"/>
                </a:cubicBezTo>
                <a:cubicBezTo>
                  <a:pt x="20262" y="21600"/>
                  <a:pt x="19994" y="21600"/>
                  <a:pt x="19727" y="21600"/>
                </a:cubicBezTo>
                <a:cubicBezTo>
                  <a:pt x="14566" y="17391"/>
                  <a:pt x="14566" y="17391"/>
                  <a:pt x="14566" y="17391"/>
                </a:cubicBezTo>
                <a:cubicBezTo>
                  <a:pt x="7302" y="21600"/>
                  <a:pt x="7302" y="21600"/>
                  <a:pt x="7302" y="21600"/>
                </a:cubicBezTo>
                <a:cubicBezTo>
                  <a:pt x="6996" y="21600"/>
                  <a:pt x="6996" y="21600"/>
                  <a:pt x="6728" y="21600"/>
                </a:cubicBezTo>
                <a:cubicBezTo>
                  <a:pt x="6461" y="21600"/>
                  <a:pt x="6193" y="21600"/>
                  <a:pt x="6193" y="21600"/>
                </a:cubicBezTo>
                <a:cubicBezTo>
                  <a:pt x="268" y="17113"/>
                  <a:pt x="268" y="17113"/>
                  <a:pt x="268" y="17113"/>
                </a:cubicBezTo>
                <a:cubicBezTo>
                  <a:pt x="0" y="16835"/>
                  <a:pt x="0" y="16557"/>
                  <a:pt x="0" y="15962"/>
                </a:cubicBezTo>
                <a:cubicBezTo>
                  <a:pt x="0" y="1112"/>
                  <a:pt x="0" y="1112"/>
                  <a:pt x="0" y="1112"/>
                </a:cubicBezTo>
                <a:cubicBezTo>
                  <a:pt x="0" y="556"/>
                  <a:pt x="268" y="0"/>
                  <a:pt x="1070" y="0"/>
                </a:cubicBezTo>
                <a:cubicBezTo>
                  <a:pt x="1338" y="0"/>
                  <a:pt x="1338" y="0"/>
                  <a:pt x="1606" y="278"/>
                </a:cubicBezTo>
                <a:cubicBezTo>
                  <a:pt x="6728" y="4209"/>
                  <a:pt x="6728" y="4209"/>
                  <a:pt x="6728" y="4209"/>
                </a:cubicBezTo>
                <a:cubicBezTo>
                  <a:pt x="14298" y="0"/>
                  <a:pt x="14298" y="0"/>
                  <a:pt x="14298" y="0"/>
                </a:cubicBezTo>
                <a:lnTo>
                  <a:pt x="14566" y="0"/>
                </a:lnTo>
                <a:cubicBezTo>
                  <a:pt x="14872" y="0"/>
                  <a:pt x="15139" y="0"/>
                  <a:pt x="15407" y="278"/>
                </a:cubicBezTo>
                <a:cubicBezTo>
                  <a:pt x="21065" y="4765"/>
                  <a:pt x="21065" y="4765"/>
                  <a:pt x="21065" y="4765"/>
                </a:cubicBezTo>
                <a:cubicBezTo>
                  <a:pt x="21332" y="5043"/>
                  <a:pt x="21600" y="5321"/>
                  <a:pt x="21600" y="5599"/>
                </a:cubicBezTo>
                <a:lnTo>
                  <a:pt x="21600" y="20488"/>
                </a:lnTo>
                <a:close/>
                <a:moveTo>
                  <a:pt x="5658" y="18225"/>
                </a:moveTo>
                <a:cubicBezTo>
                  <a:pt x="5658" y="6154"/>
                  <a:pt x="5658" y="6154"/>
                  <a:pt x="5658" y="6154"/>
                </a:cubicBezTo>
                <a:cubicBezTo>
                  <a:pt x="2141" y="3335"/>
                  <a:pt x="2141" y="3335"/>
                  <a:pt x="2141" y="3335"/>
                </a:cubicBezTo>
                <a:cubicBezTo>
                  <a:pt x="2141" y="15406"/>
                  <a:pt x="2141" y="15406"/>
                  <a:pt x="2141" y="15406"/>
                </a:cubicBezTo>
                <a:lnTo>
                  <a:pt x="5658" y="18225"/>
                </a:lnTo>
                <a:close/>
                <a:moveTo>
                  <a:pt x="13495" y="3057"/>
                </a:moveTo>
                <a:cubicBezTo>
                  <a:pt x="7837" y="6154"/>
                  <a:pt x="7837" y="6154"/>
                  <a:pt x="7837" y="6154"/>
                </a:cubicBezTo>
                <a:cubicBezTo>
                  <a:pt x="7837" y="18781"/>
                  <a:pt x="7837" y="18781"/>
                  <a:pt x="7837" y="18781"/>
                </a:cubicBezTo>
                <a:cubicBezTo>
                  <a:pt x="13495" y="15406"/>
                  <a:pt x="13495" y="15406"/>
                  <a:pt x="13495" y="15406"/>
                </a:cubicBezTo>
                <a:lnTo>
                  <a:pt x="13495" y="3057"/>
                </a:lnTo>
                <a:close/>
                <a:moveTo>
                  <a:pt x="19459" y="6154"/>
                </a:moveTo>
                <a:cubicBezTo>
                  <a:pt x="15674" y="3335"/>
                  <a:pt x="15674" y="3335"/>
                  <a:pt x="15674" y="3335"/>
                </a:cubicBezTo>
                <a:cubicBezTo>
                  <a:pt x="15674" y="15406"/>
                  <a:pt x="15674" y="15406"/>
                  <a:pt x="15674" y="15406"/>
                </a:cubicBezTo>
                <a:cubicBezTo>
                  <a:pt x="19459" y="18225"/>
                  <a:pt x="19459" y="18225"/>
                  <a:pt x="19459" y="18225"/>
                </a:cubicBezTo>
                <a:lnTo>
                  <a:pt x="19459" y="615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71" name="形状"/>
          <p:cNvSpPr/>
          <p:nvPr/>
        </p:nvSpPr>
        <p:spPr>
          <a:xfrm>
            <a:off x="15520117" y="4659048"/>
            <a:ext cx="535548" cy="48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77" y="7346"/>
                </a:moveTo>
                <a:cubicBezTo>
                  <a:pt x="4216" y="6519"/>
                  <a:pt x="5041" y="6957"/>
                  <a:pt x="6171" y="8222"/>
                </a:cubicBezTo>
                <a:cubicBezTo>
                  <a:pt x="6563" y="8659"/>
                  <a:pt x="6563" y="8222"/>
                  <a:pt x="6563" y="8222"/>
                </a:cubicBezTo>
                <a:cubicBezTo>
                  <a:pt x="6954" y="8222"/>
                  <a:pt x="8084" y="6519"/>
                  <a:pt x="8475" y="6519"/>
                </a:cubicBezTo>
                <a:cubicBezTo>
                  <a:pt x="8475" y="6519"/>
                  <a:pt x="8475" y="6519"/>
                  <a:pt x="8475" y="6081"/>
                </a:cubicBezTo>
                <a:cubicBezTo>
                  <a:pt x="8084" y="6081"/>
                  <a:pt x="7736" y="5643"/>
                  <a:pt x="7736" y="5205"/>
                </a:cubicBezTo>
                <a:cubicBezTo>
                  <a:pt x="5780" y="2189"/>
                  <a:pt x="13082" y="486"/>
                  <a:pt x="11952" y="486"/>
                </a:cubicBezTo>
                <a:cubicBezTo>
                  <a:pt x="11169" y="0"/>
                  <a:pt x="8866" y="0"/>
                  <a:pt x="8475" y="0"/>
                </a:cubicBezTo>
                <a:cubicBezTo>
                  <a:pt x="7345" y="486"/>
                  <a:pt x="5433" y="1751"/>
                  <a:pt x="4650" y="2627"/>
                </a:cubicBezTo>
                <a:cubicBezTo>
                  <a:pt x="3477" y="3503"/>
                  <a:pt x="3129" y="3941"/>
                  <a:pt x="3129" y="3941"/>
                </a:cubicBezTo>
                <a:cubicBezTo>
                  <a:pt x="2695" y="4330"/>
                  <a:pt x="3129" y="5205"/>
                  <a:pt x="2303" y="5643"/>
                </a:cubicBezTo>
                <a:cubicBezTo>
                  <a:pt x="1565" y="6081"/>
                  <a:pt x="1173" y="5643"/>
                  <a:pt x="782" y="6081"/>
                </a:cubicBezTo>
                <a:cubicBezTo>
                  <a:pt x="782" y="6519"/>
                  <a:pt x="391" y="6519"/>
                  <a:pt x="0" y="6957"/>
                </a:cubicBezTo>
                <a:lnTo>
                  <a:pt x="0" y="7346"/>
                </a:lnTo>
                <a:lnTo>
                  <a:pt x="1565" y="9097"/>
                </a:lnTo>
                <a:cubicBezTo>
                  <a:pt x="1565" y="9535"/>
                  <a:pt x="1912" y="9535"/>
                  <a:pt x="2303" y="9535"/>
                </a:cubicBezTo>
                <a:cubicBezTo>
                  <a:pt x="2303" y="9097"/>
                  <a:pt x="2695" y="8659"/>
                  <a:pt x="3129" y="8659"/>
                </a:cubicBezTo>
                <a:cubicBezTo>
                  <a:pt x="3129" y="8659"/>
                  <a:pt x="3129" y="7346"/>
                  <a:pt x="3477" y="7346"/>
                </a:cubicBezTo>
                <a:close/>
                <a:moveTo>
                  <a:pt x="9648" y="7784"/>
                </a:moveTo>
                <a:cubicBezTo>
                  <a:pt x="9257" y="7784"/>
                  <a:pt x="9257" y="7784"/>
                  <a:pt x="9257" y="7784"/>
                </a:cubicBezTo>
                <a:cubicBezTo>
                  <a:pt x="7736" y="9097"/>
                  <a:pt x="7736" y="9097"/>
                  <a:pt x="7736" y="9097"/>
                </a:cubicBezTo>
                <a:cubicBezTo>
                  <a:pt x="7345" y="9535"/>
                  <a:pt x="7345" y="9535"/>
                  <a:pt x="7345" y="9924"/>
                </a:cubicBezTo>
                <a:cubicBezTo>
                  <a:pt x="16559" y="21162"/>
                  <a:pt x="16559" y="21162"/>
                  <a:pt x="16559" y="21162"/>
                </a:cubicBezTo>
                <a:cubicBezTo>
                  <a:pt x="16559" y="21600"/>
                  <a:pt x="16993" y="21600"/>
                  <a:pt x="17341" y="21162"/>
                </a:cubicBezTo>
                <a:cubicBezTo>
                  <a:pt x="18514" y="20286"/>
                  <a:pt x="18514" y="20286"/>
                  <a:pt x="18514" y="20286"/>
                </a:cubicBezTo>
                <a:cubicBezTo>
                  <a:pt x="18514" y="19849"/>
                  <a:pt x="18514" y="19459"/>
                  <a:pt x="18514" y="19459"/>
                </a:cubicBezTo>
                <a:lnTo>
                  <a:pt x="9648" y="7784"/>
                </a:lnTo>
                <a:close/>
                <a:moveTo>
                  <a:pt x="21600" y="3065"/>
                </a:moveTo>
                <a:cubicBezTo>
                  <a:pt x="21209" y="2189"/>
                  <a:pt x="21209" y="2627"/>
                  <a:pt x="20818" y="2627"/>
                </a:cubicBezTo>
                <a:cubicBezTo>
                  <a:pt x="20818" y="3065"/>
                  <a:pt x="20035" y="3941"/>
                  <a:pt x="20035" y="4330"/>
                </a:cubicBezTo>
                <a:cubicBezTo>
                  <a:pt x="19644" y="5205"/>
                  <a:pt x="18905" y="6081"/>
                  <a:pt x="17732" y="5205"/>
                </a:cubicBezTo>
                <a:cubicBezTo>
                  <a:pt x="16559" y="3941"/>
                  <a:pt x="16993" y="3503"/>
                  <a:pt x="17341" y="3065"/>
                </a:cubicBezTo>
                <a:cubicBezTo>
                  <a:pt x="17341" y="2627"/>
                  <a:pt x="18123" y="1362"/>
                  <a:pt x="18123" y="924"/>
                </a:cubicBezTo>
                <a:cubicBezTo>
                  <a:pt x="18514" y="924"/>
                  <a:pt x="18123" y="486"/>
                  <a:pt x="17732" y="486"/>
                </a:cubicBezTo>
                <a:cubicBezTo>
                  <a:pt x="17341" y="924"/>
                  <a:pt x="15037" y="1751"/>
                  <a:pt x="14646" y="3503"/>
                </a:cubicBezTo>
                <a:cubicBezTo>
                  <a:pt x="14255" y="4768"/>
                  <a:pt x="15037" y="6081"/>
                  <a:pt x="13864" y="7346"/>
                </a:cubicBezTo>
                <a:cubicBezTo>
                  <a:pt x="12343" y="9097"/>
                  <a:pt x="12343" y="9097"/>
                  <a:pt x="12343" y="9097"/>
                </a:cubicBezTo>
                <a:cubicBezTo>
                  <a:pt x="13864" y="11238"/>
                  <a:pt x="13864" y="11238"/>
                  <a:pt x="13864" y="11238"/>
                </a:cubicBezTo>
                <a:cubicBezTo>
                  <a:pt x="15820" y="9097"/>
                  <a:pt x="15820" y="9097"/>
                  <a:pt x="15820" y="9097"/>
                </a:cubicBezTo>
                <a:cubicBezTo>
                  <a:pt x="16167" y="8659"/>
                  <a:pt x="16993" y="8222"/>
                  <a:pt x="17732" y="8659"/>
                </a:cubicBezTo>
                <a:cubicBezTo>
                  <a:pt x="19644" y="9097"/>
                  <a:pt x="20427" y="8222"/>
                  <a:pt x="21209" y="6957"/>
                </a:cubicBezTo>
                <a:cubicBezTo>
                  <a:pt x="21600" y="5643"/>
                  <a:pt x="21600" y="3503"/>
                  <a:pt x="21600" y="3065"/>
                </a:cubicBezTo>
                <a:close/>
                <a:moveTo>
                  <a:pt x="3129" y="19459"/>
                </a:moveTo>
                <a:cubicBezTo>
                  <a:pt x="2695" y="19849"/>
                  <a:pt x="2695" y="20286"/>
                  <a:pt x="3129" y="20286"/>
                </a:cubicBezTo>
                <a:cubicBezTo>
                  <a:pt x="3868" y="21600"/>
                  <a:pt x="3868" y="21600"/>
                  <a:pt x="3868" y="21600"/>
                </a:cubicBezTo>
                <a:cubicBezTo>
                  <a:pt x="4216" y="21600"/>
                  <a:pt x="4650" y="21600"/>
                  <a:pt x="4650" y="21162"/>
                </a:cubicBezTo>
                <a:cubicBezTo>
                  <a:pt x="10039" y="15568"/>
                  <a:pt x="10039" y="15568"/>
                  <a:pt x="10039" y="15568"/>
                </a:cubicBezTo>
                <a:cubicBezTo>
                  <a:pt x="8475" y="13378"/>
                  <a:pt x="8475" y="13378"/>
                  <a:pt x="8475" y="13378"/>
                </a:cubicBezTo>
                <a:lnTo>
                  <a:pt x="3129" y="1945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72" name="形状"/>
          <p:cNvSpPr/>
          <p:nvPr/>
        </p:nvSpPr>
        <p:spPr>
          <a:xfrm>
            <a:off x="12173078" y="4659048"/>
            <a:ext cx="571036" cy="48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4" y="17539"/>
                </a:moveTo>
                <a:cubicBezTo>
                  <a:pt x="17287" y="17539"/>
                  <a:pt x="17287" y="17539"/>
                  <a:pt x="17287" y="17539"/>
                </a:cubicBezTo>
                <a:cubicBezTo>
                  <a:pt x="17287" y="12471"/>
                  <a:pt x="17287" y="12471"/>
                  <a:pt x="17287" y="12471"/>
                </a:cubicBezTo>
                <a:cubicBezTo>
                  <a:pt x="19551" y="12471"/>
                  <a:pt x="19551" y="12471"/>
                  <a:pt x="19551" y="12471"/>
                </a:cubicBezTo>
                <a:cubicBezTo>
                  <a:pt x="19551" y="2049"/>
                  <a:pt x="19551" y="2049"/>
                  <a:pt x="19551" y="2049"/>
                </a:cubicBezTo>
                <a:cubicBezTo>
                  <a:pt x="7368" y="2049"/>
                  <a:pt x="7368" y="2049"/>
                  <a:pt x="7368" y="2049"/>
                </a:cubicBezTo>
                <a:cubicBezTo>
                  <a:pt x="7368" y="3055"/>
                  <a:pt x="7368" y="3055"/>
                  <a:pt x="7368" y="3055"/>
                </a:cubicBezTo>
                <a:cubicBezTo>
                  <a:pt x="5355" y="3055"/>
                  <a:pt x="5355" y="3055"/>
                  <a:pt x="5355" y="3055"/>
                </a:cubicBezTo>
                <a:cubicBezTo>
                  <a:pt x="5355" y="1042"/>
                  <a:pt x="5355" y="1042"/>
                  <a:pt x="5355" y="1042"/>
                </a:cubicBezTo>
                <a:cubicBezTo>
                  <a:pt x="5355" y="539"/>
                  <a:pt x="5858" y="0"/>
                  <a:pt x="6361" y="0"/>
                </a:cubicBezTo>
                <a:cubicBezTo>
                  <a:pt x="20594" y="0"/>
                  <a:pt x="20594" y="0"/>
                  <a:pt x="20594" y="0"/>
                </a:cubicBezTo>
                <a:cubicBezTo>
                  <a:pt x="21348" y="0"/>
                  <a:pt x="21600" y="539"/>
                  <a:pt x="21600" y="1042"/>
                </a:cubicBezTo>
                <a:cubicBezTo>
                  <a:pt x="21600" y="16532"/>
                  <a:pt x="21600" y="16532"/>
                  <a:pt x="21600" y="16532"/>
                </a:cubicBezTo>
                <a:cubicBezTo>
                  <a:pt x="21600" y="17287"/>
                  <a:pt x="21348" y="17539"/>
                  <a:pt x="20594" y="17539"/>
                </a:cubicBezTo>
                <a:close/>
                <a:moveTo>
                  <a:pt x="16281" y="5103"/>
                </a:moveTo>
                <a:cubicBezTo>
                  <a:pt x="16281" y="20594"/>
                  <a:pt x="16281" y="20594"/>
                  <a:pt x="16281" y="20594"/>
                </a:cubicBezTo>
                <a:cubicBezTo>
                  <a:pt x="16281" y="21348"/>
                  <a:pt x="15778" y="21600"/>
                  <a:pt x="15239" y="21600"/>
                </a:cubicBezTo>
                <a:cubicBezTo>
                  <a:pt x="1042" y="21600"/>
                  <a:pt x="1042" y="21600"/>
                  <a:pt x="1042" y="21600"/>
                </a:cubicBezTo>
                <a:cubicBezTo>
                  <a:pt x="539" y="21600"/>
                  <a:pt x="0" y="21348"/>
                  <a:pt x="0" y="20594"/>
                </a:cubicBezTo>
                <a:cubicBezTo>
                  <a:pt x="0" y="5103"/>
                  <a:pt x="0" y="5103"/>
                  <a:pt x="0" y="5103"/>
                </a:cubicBezTo>
                <a:cubicBezTo>
                  <a:pt x="0" y="4600"/>
                  <a:pt x="539" y="4061"/>
                  <a:pt x="1042" y="4061"/>
                </a:cubicBezTo>
                <a:cubicBezTo>
                  <a:pt x="15239" y="4061"/>
                  <a:pt x="15239" y="4061"/>
                  <a:pt x="15239" y="4061"/>
                </a:cubicBezTo>
                <a:cubicBezTo>
                  <a:pt x="15778" y="4061"/>
                  <a:pt x="16281" y="4600"/>
                  <a:pt x="16281" y="5103"/>
                </a:cubicBezTo>
                <a:close/>
                <a:moveTo>
                  <a:pt x="14232" y="6110"/>
                </a:moveTo>
                <a:cubicBezTo>
                  <a:pt x="2049" y="6110"/>
                  <a:pt x="2049" y="6110"/>
                  <a:pt x="2049" y="6110"/>
                </a:cubicBezTo>
                <a:cubicBezTo>
                  <a:pt x="2049" y="16532"/>
                  <a:pt x="2049" y="16532"/>
                  <a:pt x="2049" y="16532"/>
                </a:cubicBezTo>
                <a:cubicBezTo>
                  <a:pt x="14232" y="16532"/>
                  <a:pt x="14232" y="16532"/>
                  <a:pt x="14232" y="16532"/>
                </a:cubicBezTo>
                <a:lnTo>
                  <a:pt x="14232" y="611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73" name="形状"/>
          <p:cNvSpPr/>
          <p:nvPr/>
        </p:nvSpPr>
        <p:spPr>
          <a:xfrm>
            <a:off x="2237599" y="4612229"/>
            <a:ext cx="374429" cy="576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98" y="21600"/>
                </a:moveTo>
                <a:cubicBezTo>
                  <a:pt x="1970" y="21600"/>
                  <a:pt x="1970" y="21600"/>
                  <a:pt x="1970" y="21600"/>
                </a:cubicBezTo>
                <a:cubicBezTo>
                  <a:pt x="1019" y="21600"/>
                  <a:pt x="0" y="21044"/>
                  <a:pt x="0" y="20449"/>
                </a:cubicBezTo>
                <a:cubicBezTo>
                  <a:pt x="0" y="1112"/>
                  <a:pt x="0" y="1112"/>
                  <a:pt x="0" y="1112"/>
                </a:cubicBezTo>
                <a:cubicBezTo>
                  <a:pt x="0" y="278"/>
                  <a:pt x="1019" y="0"/>
                  <a:pt x="1970" y="0"/>
                </a:cubicBezTo>
                <a:cubicBezTo>
                  <a:pt x="19698" y="0"/>
                  <a:pt x="19698" y="0"/>
                  <a:pt x="19698" y="0"/>
                </a:cubicBezTo>
                <a:cubicBezTo>
                  <a:pt x="21125" y="0"/>
                  <a:pt x="21600" y="278"/>
                  <a:pt x="21600" y="1112"/>
                </a:cubicBezTo>
                <a:cubicBezTo>
                  <a:pt x="21600" y="20449"/>
                  <a:pt x="21600" y="20449"/>
                  <a:pt x="21600" y="20449"/>
                </a:cubicBezTo>
                <a:cubicBezTo>
                  <a:pt x="21600" y="21044"/>
                  <a:pt x="21125" y="21600"/>
                  <a:pt x="19698" y="21600"/>
                </a:cubicBezTo>
                <a:close/>
                <a:moveTo>
                  <a:pt x="11072" y="20449"/>
                </a:moveTo>
                <a:cubicBezTo>
                  <a:pt x="11547" y="20449"/>
                  <a:pt x="12023" y="20171"/>
                  <a:pt x="12023" y="19615"/>
                </a:cubicBezTo>
                <a:cubicBezTo>
                  <a:pt x="12023" y="19337"/>
                  <a:pt x="11547" y="19059"/>
                  <a:pt x="11072" y="19059"/>
                </a:cubicBezTo>
                <a:cubicBezTo>
                  <a:pt x="10121" y="19059"/>
                  <a:pt x="9645" y="19337"/>
                  <a:pt x="9645" y="19615"/>
                </a:cubicBezTo>
                <a:cubicBezTo>
                  <a:pt x="9645" y="20171"/>
                  <a:pt x="10121" y="20449"/>
                  <a:pt x="11072" y="20449"/>
                </a:cubicBezTo>
                <a:close/>
                <a:moveTo>
                  <a:pt x="19698" y="2224"/>
                </a:moveTo>
                <a:cubicBezTo>
                  <a:pt x="19223" y="2224"/>
                  <a:pt x="19223" y="2224"/>
                  <a:pt x="19223" y="2224"/>
                </a:cubicBezTo>
                <a:cubicBezTo>
                  <a:pt x="2445" y="2224"/>
                  <a:pt x="2445" y="2224"/>
                  <a:pt x="2445" y="2224"/>
                </a:cubicBezTo>
                <a:cubicBezTo>
                  <a:pt x="1970" y="2224"/>
                  <a:pt x="1970" y="2224"/>
                  <a:pt x="1970" y="2224"/>
                </a:cubicBezTo>
                <a:cubicBezTo>
                  <a:pt x="1970" y="17947"/>
                  <a:pt x="1970" y="17947"/>
                  <a:pt x="1970" y="17947"/>
                </a:cubicBezTo>
                <a:cubicBezTo>
                  <a:pt x="2445" y="17947"/>
                  <a:pt x="2445" y="17947"/>
                  <a:pt x="2445" y="17947"/>
                </a:cubicBezTo>
                <a:cubicBezTo>
                  <a:pt x="19223" y="17947"/>
                  <a:pt x="19223" y="17947"/>
                  <a:pt x="19223" y="17947"/>
                </a:cubicBezTo>
                <a:cubicBezTo>
                  <a:pt x="19698" y="17947"/>
                  <a:pt x="19698" y="17947"/>
                  <a:pt x="19698" y="17947"/>
                </a:cubicBezTo>
                <a:lnTo>
                  <a:pt x="19698" y="222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60634" y="747193"/>
            <a:ext cx="459241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76" name="微服务应用架构"/>
          <p:cNvSpPr txBox="1"/>
          <p:nvPr/>
        </p:nvSpPr>
        <p:spPr>
          <a:xfrm>
            <a:off x="6739745" y="2082300"/>
            <a:ext cx="48133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微服务应用架构</a:t>
            </a:r>
          </a:p>
        </p:txBody>
      </p:sp>
      <p:sp>
        <p:nvSpPr>
          <p:cNvPr id="177" name="接入微服务框架"/>
          <p:cNvSpPr txBox="1"/>
          <p:nvPr/>
        </p:nvSpPr>
        <p:spPr>
          <a:xfrm>
            <a:off x="7519483" y="2926119"/>
            <a:ext cx="3263374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21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接入微服务框架</a:t>
            </a:r>
          </a:p>
        </p:txBody>
      </p:sp>
      <p:grpSp>
        <p:nvGrpSpPr>
          <p:cNvPr id="181" name="成组"/>
          <p:cNvGrpSpPr/>
          <p:nvPr/>
        </p:nvGrpSpPr>
        <p:grpSpPr>
          <a:xfrm>
            <a:off x="8846343" y="3417446"/>
            <a:ext cx="600075" cy="142913"/>
            <a:chOff x="0" y="0"/>
            <a:chExt cx="600074" cy="142912"/>
          </a:xfrm>
        </p:grpSpPr>
        <p:sp>
          <p:nvSpPr>
            <p:cNvPr id="178" name="圆形"/>
            <p:cNvSpPr/>
            <p:nvPr/>
          </p:nvSpPr>
          <p:spPr>
            <a:xfrm>
              <a:off x="-1" y="-1"/>
              <a:ext cx="142876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179" name="圆形"/>
            <p:cNvSpPr/>
            <p:nvPr/>
          </p:nvSpPr>
          <p:spPr>
            <a:xfrm>
              <a:off x="2286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180" name="圆形"/>
            <p:cNvSpPr/>
            <p:nvPr/>
          </p:nvSpPr>
          <p:spPr>
            <a:xfrm>
              <a:off x="4572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  <p:sp>
        <p:nvSpPr>
          <p:cNvPr id="182" name="APP+SDK"/>
          <p:cNvSpPr/>
          <p:nvPr/>
        </p:nvSpPr>
        <p:spPr>
          <a:xfrm>
            <a:off x="1460500" y="4724400"/>
            <a:ext cx="1617812" cy="927100"/>
          </a:xfrm>
          <a:prstGeom prst="rect">
            <a:avLst/>
          </a:prstGeom>
          <a:solidFill>
            <a:srgbClr val="FFFFFF"/>
          </a:solidFill>
          <a:ln w="50800">
            <a:solidFill>
              <a:srgbClr val="7FB34C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APP+SDK</a:t>
            </a:r>
          </a:p>
        </p:txBody>
      </p:sp>
      <p:sp>
        <p:nvSpPr>
          <p:cNvPr id="183" name="APP+SDK"/>
          <p:cNvSpPr/>
          <p:nvPr/>
        </p:nvSpPr>
        <p:spPr>
          <a:xfrm>
            <a:off x="1460500" y="5994400"/>
            <a:ext cx="1617812" cy="927100"/>
          </a:xfrm>
          <a:prstGeom prst="rect">
            <a:avLst/>
          </a:prstGeom>
          <a:solidFill>
            <a:srgbClr val="FFFFFF"/>
          </a:solidFill>
          <a:ln w="50800">
            <a:solidFill>
              <a:srgbClr val="7FB34C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APP+SDK</a:t>
            </a:r>
          </a:p>
        </p:txBody>
      </p:sp>
      <p:sp>
        <p:nvSpPr>
          <p:cNvPr id="184" name="浏览器"/>
          <p:cNvSpPr/>
          <p:nvPr/>
        </p:nvSpPr>
        <p:spPr>
          <a:xfrm>
            <a:off x="1460500" y="7708900"/>
            <a:ext cx="1617812" cy="927100"/>
          </a:xfrm>
          <a:prstGeom prst="rect">
            <a:avLst/>
          </a:prstGeom>
          <a:solidFill>
            <a:srgbClr val="FFFFFF"/>
          </a:solidFill>
          <a:ln w="50800">
            <a:solidFill>
              <a:srgbClr val="7FB34C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浏览器</a:t>
            </a:r>
          </a:p>
        </p:txBody>
      </p:sp>
      <p:sp>
        <p:nvSpPr>
          <p:cNvPr id="185" name="浏览器"/>
          <p:cNvSpPr/>
          <p:nvPr/>
        </p:nvSpPr>
        <p:spPr>
          <a:xfrm>
            <a:off x="1460500" y="9423400"/>
            <a:ext cx="1617812" cy="927100"/>
          </a:xfrm>
          <a:prstGeom prst="rect">
            <a:avLst/>
          </a:prstGeom>
          <a:solidFill>
            <a:srgbClr val="FFFFFF"/>
          </a:solidFill>
          <a:ln w="50800">
            <a:solidFill>
              <a:srgbClr val="7FB34C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浏览器</a:t>
            </a:r>
          </a:p>
        </p:txBody>
      </p:sp>
      <p:sp>
        <p:nvSpPr>
          <p:cNvPr id="186" name="接入机…"/>
          <p:cNvSpPr/>
          <p:nvPr/>
        </p:nvSpPr>
        <p:spPr>
          <a:xfrm>
            <a:off x="4368800" y="4648200"/>
            <a:ext cx="1617812" cy="2440931"/>
          </a:xfrm>
          <a:prstGeom prst="rect">
            <a:avLst/>
          </a:prstGeom>
          <a:solidFill>
            <a:srgbClr val="FFFFFF"/>
          </a:solidFill>
          <a:ln w="50800">
            <a:solidFill>
              <a:srgbClr val="518FD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lnSpc>
                <a:spcPct val="120000"/>
              </a:lnSpc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接入机</a:t>
            </a:r>
          </a:p>
          <a:p>
            <a:pPr algn="ctr">
              <a:lnSpc>
                <a:spcPct val="120000"/>
              </a:lnSpc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LVS+Nginx</a:t>
            </a:r>
          </a:p>
        </p:txBody>
      </p:sp>
      <p:sp>
        <p:nvSpPr>
          <p:cNvPr id="187" name="形状"/>
          <p:cNvSpPr/>
          <p:nvPr/>
        </p:nvSpPr>
        <p:spPr>
          <a:xfrm>
            <a:off x="4741790" y="4852894"/>
            <a:ext cx="871831" cy="576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97" y="21600"/>
                </a:moveTo>
                <a:cubicBezTo>
                  <a:pt x="5068" y="21600"/>
                  <a:pt x="5068" y="21600"/>
                  <a:pt x="5068" y="21600"/>
                </a:cubicBezTo>
                <a:cubicBezTo>
                  <a:pt x="2300" y="21600"/>
                  <a:pt x="0" y="18285"/>
                  <a:pt x="0" y="14296"/>
                </a:cubicBezTo>
                <a:cubicBezTo>
                  <a:pt x="0" y="10981"/>
                  <a:pt x="1509" y="8029"/>
                  <a:pt x="3558" y="7304"/>
                </a:cubicBezTo>
                <a:cubicBezTo>
                  <a:pt x="4816" y="2901"/>
                  <a:pt x="7619" y="0"/>
                  <a:pt x="10926" y="0"/>
                </a:cubicBezTo>
                <a:cubicBezTo>
                  <a:pt x="14232" y="0"/>
                  <a:pt x="17036" y="2901"/>
                  <a:pt x="18042" y="7304"/>
                </a:cubicBezTo>
                <a:cubicBezTo>
                  <a:pt x="20055" y="8029"/>
                  <a:pt x="21600" y="10981"/>
                  <a:pt x="21600" y="14296"/>
                </a:cubicBezTo>
                <a:cubicBezTo>
                  <a:pt x="21600" y="18285"/>
                  <a:pt x="19300" y="21600"/>
                  <a:pt x="16497" y="21600"/>
                </a:cubicBezTo>
                <a:close/>
                <a:moveTo>
                  <a:pt x="18545" y="10981"/>
                </a:moveTo>
                <a:cubicBezTo>
                  <a:pt x="18545" y="10981"/>
                  <a:pt x="18545" y="10981"/>
                  <a:pt x="18294" y="10619"/>
                </a:cubicBezTo>
                <a:cubicBezTo>
                  <a:pt x="18042" y="10619"/>
                  <a:pt x="18042" y="10256"/>
                  <a:pt x="18042" y="10256"/>
                </a:cubicBezTo>
                <a:cubicBezTo>
                  <a:pt x="18042" y="10256"/>
                  <a:pt x="18042" y="10256"/>
                  <a:pt x="17790" y="10256"/>
                </a:cubicBezTo>
                <a:cubicBezTo>
                  <a:pt x="17790" y="10256"/>
                  <a:pt x="17790" y="10256"/>
                  <a:pt x="17539" y="10256"/>
                </a:cubicBezTo>
                <a:cubicBezTo>
                  <a:pt x="17539" y="10256"/>
                  <a:pt x="17539" y="10256"/>
                  <a:pt x="17539" y="9894"/>
                </a:cubicBezTo>
                <a:lnTo>
                  <a:pt x="17287" y="9894"/>
                </a:lnTo>
                <a:cubicBezTo>
                  <a:pt x="17036" y="9894"/>
                  <a:pt x="17036" y="9894"/>
                  <a:pt x="17036" y="9894"/>
                </a:cubicBezTo>
                <a:cubicBezTo>
                  <a:pt x="16784" y="9894"/>
                  <a:pt x="16784" y="9894"/>
                  <a:pt x="16497" y="9894"/>
                </a:cubicBezTo>
                <a:cubicBezTo>
                  <a:pt x="16497" y="9531"/>
                  <a:pt x="16497" y="9531"/>
                  <a:pt x="16497" y="9168"/>
                </a:cubicBezTo>
                <a:cubicBezTo>
                  <a:pt x="16245" y="9168"/>
                  <a:pt x="16245" y="9168"/>
                  <a:pt x="16245" y="9168"/>
                </a:cubicBezTo>
                <a:cubicBezTo>
                  <a:pt x="16245" y="8754"/>
                  <a:pt x="16245" y="8754"/>
                  <a:pt x="16245" y="8391"/>
                </a:cubicBezTo>
                <a:cubicBezTo>
                  <a:pt x="15993" y="8029"/>
                  <a:pt x="15993" y="8029"/>
                  <a:pt x="15993" y="7666"/>
                </a:cubicBezTo>
                <a:cubicBezTo>
                  <a:pt x="15993" y="7304"/>
                  <a:pt x="15742" y="7304"/>
                  <a:pt x="15742" y="6941"/>
                </a:cubicBezTo>
                <a:cubicBezTo>
                  <a:pt x="14735" y="4765"/>
                  <a:pt x="12974" y="2901"/>
                  <a:pt x="10926" y="2901"/>
                </a:cubicBezTo>
                <a:cubicBezTo>
                  <a:pt x="8626" y="2901"/>
                  <a:pt x="6865" y="4765"/>
                  <a:pt x="5858" y="6941"/>
                </a:cubicBezTo>
                <a:cubicBezTo>
                  <a:pt x="5858" y="7304"/>
                  <a:pt x="5858" y="7304"/>
                  <a:pt x="5607" y="7666"/>
                </a:cubicBezTo>
                <a:cubicBezTo>
                  <a:pt x="5607" y="8029"/>
                  <a:pt x="5607" y="8029"/>
                  <a:pt x="5607" y="8391"/>
                </a:cubicBezTo>
                <a:cubicBezTo>
                  <a:pt x="5607" y="8391"/>
                  <a:pt x="5607" y="8391"/>
                  <a:pt x="5319" y="8391"/>
                </a:cubicBezTo>
                <a:cubicBezTo>
                  <a:pt x="5319" y="8754"/>
                  <a:pt x="5319" y="8754"/>
                  <a:pt x="5319" y="9168"/>
                </a:cubicBezTo>
                <a:cubicBezTo>
                  <a:pt x="5319" y="9531"/>
                  <a:pt x="5068" y="9531"/>
                  <a:pt x="5068" y="9894"/>
                </a:cubicBezTo>
                <a:lnTo>
                  <a:pt x="4816" y="9894"/>
                </a:lnTo>
                <a:cubicBezTo>
                  <a:pt x="4816" y="9894"/>
                  <a:pt x="4816" y="9894"/>
                  <a:pt x="4564" y="9894"/>
                </a:cubicBezTo>
                <a:cubicBezTo>
                  <a:pt x="4313" y="9894"/>
                  <a:pt x="4313" y="9894"/>
                  <a:pt x="4313" y="9894"/>
                </a:cubicBezTo>
                <a:cubicBezTo>
                  <a:pt x="4061" y="10256"/>
                  <a:pt x="4061" y="10256"/>
                  <a:pt x="4061" y="10256"/>
                </a:cubicBezTo>
                <a:cubicBezTo>
                  <a:pt x="3810" y="10256"/>
                  <a:pt x="3810" y="10256"/>
                  <a:pt x="3810" y="10256"/>
                </a:cubicBezTo>
                <a:cubicBezTo>
                  <a:pt x="3558" y="10256"/>
                  <a:pt x="3558" y="10619"/>
                  <a:pt x="3558" y="10619"/>
                </a:cubicBezTo>
                <a:cubicBezTo>
                  <a:pt x="3306" y="10619"/>
                  <a:pt x="3306" y="10619"/>
                  <a:pt x="3306" y="10619"/>
                </a:cubicBezTo>
                <a:cubicBezTo>
                  <a:pt x="3306" y="10981"/>
                  <a:pt x="3055" y="10981"/>
                  <a:pt x="3055" y="10981"/>
                </a:cubicBezTo>
                <a:cubicBezTo>
                  <a:pt x="2552" y="11706"/>
                  <a:pt x="2049" y="12794"/>
                  <a:pt x="2049" y="14296"/>
                </a:cubicBezTo>
                <a:cubicBezTo>
                  <a:pt x="2049" y="16835"/>
                  <a:pt x="3306" y="18647"/>
                  <a:pt x="5068" y="18647"/>
                </a:cubicBezTo>
                <a:cubicBezTo>
                  <a:pt x="16497" y="18647"/>
                  <a:pt x="16497" y="18647"/>
                  <a:pt x="16497" y="18647"/>
                </a:cubicBezTo>
                <a:cubicBezTo>
                  <a:pt x="18294" y="18647"/>
                  <a:pt x="19551" y="16835"/>
                  <a:pt x="19551" y="14296"/>
                </a:cubicBezTo>
                <a:cubicBezTo>
                  <a:pt x="19551" y="12794"/>
                  <a:pt x="19300" y="11706"/>
                  <a:pt x="18545" y="10981"/>
                </a:cubicBezTo>
                <a:close/>
              </a:path>
            </a:pathLst>
          </a:custGeom>
          <a:solidFill>
            <a:srgbClr val="3891D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88" name="Nginx…"/>
          <p:cNvSpPr/>
          <p:nvPr/>
        </p:nvSpPr>
        <p:spPr>
          <a:xfrm>
            <a:off x="4377605" y="8077200"/>
            <a:ext cx="1600201" cy="1729433"/>
          </a:xfrm>
          <a:prstGeom prst="rect">
            <a:avLst/>
          </a:prstGeom>
          <a:solidFill>
            <a:srgbClr val="FFFFFF"/>
          </a:solidFill>
          <a:ln w="50800">
            <a:solidFill>
              <a:srgbClr val="3891DE"/>
            </a:solidFill>
            <a:custDash>
              <a:ds d="200000" sp="200000"/>
            </a:custDash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Nginx</a:t>
            </a:r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(静态资源)</a:t>
            </a:r>
          </a:p>
        </p:txBody>
      </p:sp>
      <p:sp>
        <p:nvSpPr>
          <p:cNvPr id="189" name="API网关"/>
          <p:cNvSpPr/>
          <p:nvPr/>
        </p:nvSpPr>
        <p:spPr>
          <a:xfrm>
            <a:off x="6870700" y="4775200"/>
            <a:ext cx="1617812" cy="1910358"/>
          </a:xfrm>
          <a:prstGeom prst="rect">
            <a:avLst/>
          </a:prstGeom>
          <a:solidFill>
            <a:srgbClr val="FFFFFF"/>
          </a:solidFill>
          <a:ln w="50800">
            <a:solidFill>
              <a:srgbClr val="48586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API网关</a:t>
            </a:r>
          </a:p>
        </p:txBody>
      </p:sp>
      <p:sp>
        <p:nvSpPr>
          <p:cNvPr id="190" name="形状"/>
          <p:cNvSpPr/>
          <p:nvPr/>
        </p:nvSpPr>
        <p:spPr>
          <a:xfrm>
            <a:off x="7315199" y="5079974"/>
            <a:ext cx="757500" cy="572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488"/>
                </a:moveTo>
                <a:cubicBezTo>
                  <a:pt x="21600" y="21322"/>
                  <a:pt x="21065" y="21600"/>
                  <a:pt x="20530" y="21600"/>
                </a:cubicBezTo>
                <a:cubicBezTo>
                  <a:pt x="20262" y="21600"/>
                  <a:pt x="19994" y="21600"/>
                  <a:pt x="19727" y="21600"/>
                </a:cubicBezTo>
                <a:cubicBezTo>
                  <a:pt x="14566" y="17391"/>
                  <a:pt x="14566" y="17391"/>
                  <a:pt x="14566" y="17391"/>
                </a:cubicBezTo>
                <a:cubicBezTo>
                  <a:pt x="7302" y="21600"/>
                  <a:pt x="7302" y="21600"/>
                  <a:pt x="7302" y="21600"/>
                </a:cubicBezTo>
                <a:cubicBezTo>
                  <a:pt x="6996" y="21600"/>
                  <a:pt x="6996" y="21600"/>
                  <a:pt x="6728" y="21600"/>
                </a:cubicBezTo>
                <a:cubicBezTo>
                  <a:pt x="6461" y="21600"/>
                  <a:pt x="6193" y="21600"/>
                  <a:pt x="6193" y="21600"/>
                </a:cubicBezTo>
                <a:cubicBezTo>
                  <a:pt x="268" y="17113"/>
                  <a:pt x="268" y="17113"/>
                  <a:pt x="268" y="17113"/>
                </a:cubicBezTo>
                <a:cubicBezTo>
                  <a:pt x="0" y="16835"/>
                  <a:pt x="0" y="16557"/>
                  <a:pt x="0" y="15962"/>
                </a:cubicBezTo>
                <a:cubicBezTo>
                  <a:pt x="0" y="1112"/>
                  <a:pt x="0" y="1112"/>
                  <a:pt x="0" y="1112"/>
                </a:cubicBezTo>
                <a:cubicBezTo>
                  <a:pt x="0" y="556"/>
                  <a:pt x="268" y="0"/>
                  <a:pt x="1070" y="0"/>
                </a:cubicBezTo>
                <a:cubicBezTo>
                  <a:pt x="1338" y="0"/>
                  <a:pt x="1338" y="0"/>
                  <a:pt x="1606" y="278"/>
                </a:cubicBezTo>
                <a:cubicBezTo>
                  <a:pt x="6728" y="4209"/>
                  <a:pt x="6728" y="4209"/>
                  <a:pt x="6728" y="4209"/>
                </a:cubicBezTo>
                <a:cubicBezTo>
                  <a:pt x="14298" y="0"/>
                  <a:pt x="14298" y="0"/>
                  <a:pt x="14298" y="0"/>
                </a:cubicBezTo>
                <a:lnTo>
                  <a:pt x="14566" y="0"/>
                </a:lnTo>
                <a:cubicBezTo>
                  <a:pt x="14872" y="0"/>
                  <a:pt x="15139" y="0"/>
                  <a:pt x="15407" y="278"/>
                </a:cubicBezTo>
                <a:cubicBezTo>
                  <a:pt x="21065" y="4765"/>
                  <a:pt x="21065" y="4765"/>
                  <a:pt x="21065" y="4765"/>
                </a:cubicBezTo>
                <a:cubicBezTo>
                  <a:pt x="21332" y="5043"/>
                  <a:pt x="21600" y="5321"/>
                  <a:pt x="21600" y="5599"/>
                </a:cubicBezTo>
                <a:lnTo>
                  <a:pt x="21600" y="20488"/>
                </a:lnTo>
                <a:close/>
                <a:moveTo>
                  <a:pt x="5658" y="18225"/>
                </a:moveTo>
                <a:cubicBezTo>
                  <a:pt x="5658" y="6154"/>
                  <a:pt x="5658" y="6154"/>
                  <a:pt x="5658" y="6154"/>
                </a:cubicBezTo>
                <a:cubicBezTo>
                  <a:pt x="2141" y="3335"/>
                  <a:pt x="2141" y="3335"/>
                  <a:pt x="2141" y="3335"/>
                </a:cubicBezTo>
                <a:cubicBezTo>
                  <a:pt x="2141" y="15406"/>
                  <a:pt x="2141" y="15406"/>
                  <a:pt x="2141" y="15406"/>
                </a:cubicBezTo>
                <a:lnTo>
                  <a:pt x="5658" y="18225"/>
                </a:lnTo>
                <a:close/>
                <a:moveTo>
                  <a:pt x="13495" y="3057"/>
                </a:moveTo>
                <a:cubicBezTo>
                  <a:pt x="7837" y="6154"/>
                  <a:pt x="7837" y="6154"/>
                  <a:pt x="7837" y="6154"/>
                </a:cubicBezTo>
                <a:cubicBezTo>
                  <a:pt x="7837" y="18781"/>
                  <a:pt x="7837" y="18781"/>
                  <a:pt x="7837" y="18781"/>
                </a:cubicBezTo>
                <a:cubicBezTo>
                  <a:pt x="13495" y="15406"/>
                  <a:pt x="13495" y="15406"/>
                  <a:pt x="13495" y="15406"/>
                </a:cubicBezTo>
                <a:lnTo>
                  <a:pt x="13495" y="3057"/>
                </a:lnTo>
                <a:close/>
                <a:moveTo>
                  <a:pt x="19459" y="6154"/>
                </a:moveTo>
                <a:cubicBezTo>
                  <a:pt x="15674" y="3335"/>
                  <a:pt x="15674" y="3335"/>
                  <a:pt x="15674" y="3335"/>
                </a:cubicBezTo>
                <a:cubicBezTo>
                  <a:pt x="15674" y="15406"/>
                  <a:pt x="15674" y="15406"/>
                  <a:pt x="15674" y="15406"/>
                </a:cubicBezTo>
                <a:cubicBezTo>
                  <a:pt x="19459" y="18225"/>
                  <a:pt x="19459" y="18225"/>
                  <a:pt x="19459" y="18225"/>
                </a:cubicBezTo>
                <a:lnTo>
                  <a:pt x="19459" y="6154"/>
                </a:lnTo>
                <a:close/>
              </a:path>
            </a:pathLst>
          </a:custGeom>
          <a:solidFill>
            <a:srgbClr val="485868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91" name="SpringMVC"/>
          <p:cNvSpPr/>
          <p:nvPr/>
        </p:nvSpPr>
        <p:spPr>
          <a:xfrm>
            <a:off x="6776633" y="7986737"/>
            <a:ext cx="1617812" cy="1910359"/>
          </a:xfrm>
          <a:prstGeom prst="rect">
            <a:avLst/>
          </a:prstGeom>
          <a:solidFill>
            <a:srgbClr val="FFFFFF"/>
          </a:solidFill>
          <a:ln w="50800">
            <a:solidFill>
              <a:srgbClr val="4593D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SpringMVC</a:t>
            </a:r>
          </a:p>
        </p:txBody>
      </p:sp>
      <p:sp>
        <p:nvSpPr>
          <p:cNvPr id="192" name="微服务"/>
          <p:cNvSpPr/>
          <p:nvPr/>
        </p:nvSpPr>
        <p:spPr>
          <a:xfrm>
            <a:off x="9608733" y="4470400"/>
            <a:ext cx="1617812" cy="1540669"/>
          </a:xfrm>
          <a:prstGeom prst="rect">
            <a:avLst/>
          </a:prstGeom>
          <a:solidFill>
            <a:srgbClr val="FFFFFF"/>
          </a:solidFill>
          <a:ln w="50800">
            <a:solidFill>
              <a:srgbClr val="E59D46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微服务</a:t>
            </a:r>
          </a:p>
        </p:txBody>
      </p:sp>
      <p:sp>
        <p:nvSpPr>
          <p:cNvPr id="193" name="形状"/>
          <p:cNvSpPr/>
          <p:nvPr/>
        </p:nvSpPr>
        <p:spPr>
          <a:xfrm>
            <a:off x="10117601" y="4675400"/>
            <a:ext cx="600076" cy="576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4" y="17539"/>
                </a:moveTo>
                <a:cubicBezTo>
                  <a:pt x="17287" y="17539"/>
                  <a:pt x="17287" y="17539"/>
                  <a:pt x="17287" y="17539"/>
                </a:cubicBezTo>
                <a:cubicBezTo>
                  <a:pt x="17287" y="12471"/>
                  <a:pt x="17287" y="12471"/>
                  <a:pt x="17287" y="12471"/>
                </a:cubicBezTo>
                <a:cubicBezTo>
                  <a:pt x="19551" y="12471"/>
                  <a:pt x="19551" y="12471"/>
                  <a:pt x="19551" y="12471"/>
                </a:cubicBezTo>
                <a:cubicBezTo>
                  <a:pt x="19551" y="2049"/>
                  <a:pt x="19551" y="2049"/>
                  <a:pt x="19551" y="2049"/>
                </a:cubicBezTo>
                <a:cubicBezTo>
                  <a:pt x="7368" y="2049"/>
                  <a:pt x="7368" y="2049"/>
                  <a:pt x="7368" y="2049"/>
                </a:cubicBezTo>
                <a:cubicBezTo>
                  <a:pt x="7368" y="3055"/>
                  <a:pt x="7368" y="3055"/>
                  <a:pt x="7368" y="3055"/>
                </a:cubicBezTo>
                <a:cubicBezTo>
                  <a:pt x="5355" y="3055"/>
                  <a:pt x="5355" y="3055"/>
                  <a:pt x="5355" y="3055"/>
                </a:cubicBezTo>
                <a:cubicBezTo>
                  <a:pt x="5355" y="1042"/>
                  <a:pt x="5355" y="1042"/>
                  <a:pt x="5355" y="1042"/>
                </a:cubicBezTo>
                <a:cubicBezTo>
                  <a:pt x="5355" y="539"/>
                  <a:pt x="5858" y="0"/>
                  <a:pt x="6361" y="0"/>
                </a:cubicBezTo>
                <a:cubicBezTo>
                  <a:pt x="20594" y="0"/>
                  <a:pt x="20594" y="0"/>
                  <a:pt x="20594" y="0"/>
                </a:cubicBezTo>
                <a:cubicBezTo>
                  <a:pt x="21348" y="0"/>
                  <a:pt x="21600" y="539"/>
                  <a:pt x="21600" y="1042"/>
                </a:cubicBezTo>
                <a:cubicBezTo>
                  <a:pt x="21600" y="16532"/>
                  <a:pt x="21600" y="16532"/>
                  <a:pt x="21600" y="16532"/>
                </a:cubicBezTo>
                <a:cubicBezTo>
                  <a:pt x="21600" y="17287"/>
                  <a:pt x="21348" y="17539"/>
                  <a:pt x="20594" y="17539"/>
                </a:cubicBezTo>
                <a:close/>
                <a:moveTo>
                  <a:pt x="16281" y="5103"/>
                </a:moveTo>
                <a:cubicBezTo>
                  <a:pt x="16281" y="20594"/>
                  <a:pt x="16281" y="20594"/>
                  <a:pt x="16281" y="20594"/>
                </a:cubicBezTo>
                <a:cubicBezTo>
                  <a:pt x="16281" y="21348"/>
                  <a:pt x="15778" y="21600"/>
                  <a:pt x="15239" y="21600"/>
                </a:cubicBezTo>
                <a:cubicBezTo>
                  <a:pt x="1042" y="21600"/>
                  <a:pt x="1042" y="21600"/>
                  <a:pt x="1042" y="21600"/>
                </a:cubicBezTo>
                <a:cubicBezTo>
                  <a:pt x="539" y="21600"/>
                  <a:pt x="0" y="21348"/>
                  <a:pt x="0" y="20594"/>
                </a:cubicBezTo>
                <a:cubicBezTo>
                  <a:pt x="0" y="5103"/>
                  <a:pt x="0" y="5103"/>
                  <a:pt x="0" y="5103"/>
                </a:cubicBezTo>
                <a:cubicBezTo>
                  <a:pt x="0" y="4600"/>
                  <a:pt x="539" y="4061"/>
                  <a:pt x="1042" y="4061"/>
                </a:cubicBezTo>
                <a:cubicBezTo>
                  <a:pt x="15239" y="4061"/>
                  <a:pt x="15239" y="4061"/>
                  <a:pt x="15239" y="4061"/>
                </a:cubicBezTo>
                <a:cubicBezTo>
                  <a:pt x="15778" y="4061"/>
                  <a:pt x="16281" y="4600"/>
                  <a:pt x="16281" y="5103"/>
                </a:cubicBezTo>
                <a:close/>
                <a:moveTo>
                  <a:pt x="14232" y="6110"/>
                </a:moveTo>
                <a:cubicBezTo>
                  <a:pt x="2049" y="6110"/>
                  <a:pt x="2049" y="6110"/>
                  <a:pt x="2049" y="6110"/>
                </a:cubicBezTo>
                <a:cubicBezTo>
                  <a:pt x="2049" y="16532"/>
                  <a:pt x="2049" y="16532"/>
                  <a:pt x="2049" y="16532"/>
                </a:cubicBezTo>
                <a:cubicBezTo>
                  <a:pt x="14232" y="16532"/>
                  <a:pt x="14232" y="16532"/>
                  <a:pt x="14232" y="16532"/>
                </a:cubicBezTo>
                <a:lnTo>
                  <a:pt x="14232" y="6110"/>
                </a:lnTo>
                <a:close/>
              </a:path>
            </a:pathLst>
          </a:custGeom>
          <a:solidFill>
            <a:srgbClr val="E59D4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94" name="微服务"/>
          <p:cNvSpPr/>
          <p:nvPr/>
        </p:nvSpPr>
        <p:spPr>
          <a:xfrm>
            <a:off x="9608733" y="6623169"/>
            <a:ext cx="1617812" cy="1540670"/>
          </a:xfrm>
          <a:prstGeom prst="rect">
            <a:avLst/>
          </a:prstGeom>
          <a:solidFill>
            <a:srgbClr val="FFFFFF"/>
          </a:solidFill>
          <a:ln w="50800">
            <a:solidFill>
              <a:srgbClr val="E59D46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微服务</a:t>
            </a:r>
          </a:p>
        </p:txBody>
      </p:sp>
      <p:sp>
        <p:nvSpPr>
          <p:cNvPr id="195" name="形状"/>
          <p:cNvSpPr/>
          <p:nvPr/>
        </p:nvSpPr>
        <p:spPr>
          <a:xfrm>
            <a:off x="10117601" y="6828169"/>
            <a:ext cx="600076" cy="576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4" y="17539"/>
                </a:moveTo>
                <a:cubicBezTo>
                  <a:pt x="17287" y="17539"/>
                  <a:pt x="17287" y="17539"/>
                  <a:pt x="17287" y="17539"/>
                </a:cubicBezTo>
                <a:cubicBezTo>
                  <a:pt x="17287" y="12471"/>
                  <a:pt x="17287" y="12471"/>
                  <a:pt x="17287" y="12471"/>
                </a:cubicBezTo>
                <a:cubicBezTo>
                  <a:pt x="19551" y="12471"/>
                  <a:pt x="19551" y="12471"/>
                  <a:pt x="19551" y="12471"/>
                </a:cubicBezTo>
                <a:cubicBezTo>
                  <a:pt x="19551" y="2049"/>
                  <a:pt x="19551" y="2049"/>
                  <a:pt x="19551" y="2049"/>
                </a:cubicBezTo>
                <a:cubicBezTo>
                  <a:pt x="7368" y="2049"/>
                  <a:pt x="7368" y="2049"/>
                  <a:pt x="7368" y="2049"/>
                </a:cubicBezTo>
                <a:cubicBezTo>
                  <a:pt x="7368" y="3055"/>
                  <a:pt x="7368" y="3055"/>
                  <a:pt x="7368" y="3055"/>
                </a:cubicBezTo>
                <a:cubicBezTo>
                  <a:pt x="5355" y="3055"/>
                  <a:pt x="5355" y="3055"/>
                  <a:pt x="5355" y="3055"/>
                </a:cubicBezTo>
                <a:cubicBezTo>
                  <a:pt x="5355" y="1042"/>
                  <a:pt x="5355" y="1042"/>
                  <a:pt x="5355" y="1042"/>
                </a:cubicBezTo>
                <a:cubicBezTo>
                  <a:pt x="5355" y="539"/>
                  <a:pt x="5858" y="0"/>
                  <a:pt x="6361" y="0"/>
                </a:cubicBezTo>
                <a:cubicBezTo>
                  <a:pt x="20594" y="0"/>
                  <a:pt x="20594" y="0"/>
                  <a:pt x="20594" y="0"/>
                </a:cubicBezTo>
                <a:cubicBezTo>
                  <a:pt x="21348" y="0"/>
                  <a:pt x="21600" y="539"/>
                  <a:pt x="21600" y="1042"/>
                </a:cubicBezTo>
                <a:cubicBezTo>
                  <a:pt x="21600" y="16532"/>
                  <a:pt x="21600" y="16532"/>
                  <a:pt x="21600" y="16532"/>
                </a:cubicBezTo>
                <a:cubicBezTo>
                  <a:pt x="21600" y="17287"/>
                  <a:pt x="21348" y="17539"/>
                  <a:pt x="20594" y="17539"/>
                </a:cubicBezTo>
                <a:close/>
                <a:moveTo>
                  <a:pt x="16281" y="5103"/>
                </a:moveTo>
                <a:cubicBezTo>
                  <a:pt x="16281" y="20594"/>
                  <a:pt x="16281" y="20594"/>
                  <a:pt x="16281" y="20594"/>
                </a:cubicBezTo>
                <a:cubicBezTo>
                  <a:pt x="16281" y="21348"/>
                  <a:pt x="15778" y="21600"/>
                  <a:pt x="15239" y="21600"/>
                </a:cubicBezTo>
                <a:cubicBezTo>
                  <a:pt x="1042" y="21600"/>
                  <a:pt x="1042" y="21600"/>
                  <a:pt x="1042" y="21600"/>
                </a:cubicBezTo>
                <a:cubicBezTo>
                  <a:pt x="539" y="21600"/>
                  <a:pt x="0" y="21348"/>
                  <a:pt x="0" y="20594"/>
                </a:cubicBezTo>
                <a:cubicBezTo>
                  <a:pt x="0" y="5103"/>
                  <a:pt x="0" y="5103"/>
                  <a:pt x="0" y="5103"/>
                </a:cubicBezTo>
                <a:cubicBezTo>
                  <a:pt x="0" y="4600"/>
                  <a:pt x="539" y="4061"/>
                  <a:pt x="1042" y="4061"/>
                </a:cubicBezTo>
                <a:cubicBezTo>
                  <a:pt x="15239" y="4061"/>
                  <a:pt x="15239" y="4061"/>
                  <a:pt x="15239" y="4061"/>
                </a:cubicBezTo>
                <a:cubicBezTo>
                  <a:pt x="15778" y="4061"/>
                  <a:pt x="16281" y="4600"/>
                  <a:pt x="16281" y="5103"/>
                </a:cubicBezTo>
                <a:close/>
                <a:moveTo>
                  <a:pt x="14232" y="6110"/>
                </a:moveTo>
                <a:cubicBezTo>
                  <a:pt x="2049" y="6110"/>
                  <a:pt x="2049" y="6110"/>
                  <a:pt x="2049" y="6110"/>
                </a:cubicBezTo>
                <a:cubicBezTo>
                  <a:pt x="2049" y="16532"/>
                  <a:pt x="2049" y="16532"/>
                  <a:pt x="2049" y="16532"/>
                </a:cubicBezTo>
                <a:cubicBezTo>
                  <a:pt x="14232" y="16532"/>
                  <a:pt x="14232" y="16532"/>
                  <a:pt x="14232" y="16532"/>
                </a:cubicBezTo>
                <a:lnTo>
                  <a:pt x="14232" y="6110"/>
                </a:lnTo>
                <a:close/>
              </a:path>
            </a:pathLst>
          </a:custGeom>
          <a:solidFill>
            <a:srgbClr val="E59D4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196" name="ZooKeeper集群"/>
          <p:cNvSpPr/>
          <p:nvPr/>
        </p:nvSpPr>
        <p:spPr>
          <a:xfrm>
            <a:off x="12555133" y="5334000"/>
            <a:ext cx="1617812" cy="1729433"/>
          </a:xfrm>
          <a:prstGeom prst="rect">
            <a:avLst/>
          </a:prstGeom>
          <a:solidFill>
            <a:srgbClr val="FFFFFF"/>
          </a:solidFill>
          <a:ln w="50800">
            <a:solidFill>
              <a:srgbClr val="E59D46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ZooKeeper集群</a:t>
            </a:r>
          </a:p>
        </p:txBody>
      </p:sp>
      <p:pic>
        <p:nvPicPr>
          <p:cNvPr id="19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78924" y="5454621"/>
            <a:ext cx="757499" cy="7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服务治理平台"/>
          <p:cNvSpPr/>
          <p:nvPr/>
        </p:nvSpPr>
        <p:spPr>
          <a:xfrm>
            <a:off x="15031634" y="4501728"/>
            <a:ext cx="2104827" cy="1478013"/>
          </a:xfrm>
          <a:prstGeom prst="rect">
            <a:avLst/>
          </a:prstGeom>
          <a:solidFill>
            <a:srgbClr val="FFFFFF"/>
          </a:solidFill>
          <a:ln w="50800">
            <a:solidFill>
              <a:srgbClr val="D83B4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服务治理平台</a:t>
            </a:r>
          </a:p>
        </p:txBody>
      </p:sp>
      <p:sp>
        <p:nvSpPr>
          <p:cNvPr id="199" name="形状"/>
          <p:cNvSpPr/>
          <p:nvPr/>
        </p:nvSpPr>
        <p:spPr>
          <a:xfrm>
            <a:off x="15784010" y="4712190"/>
            <a:ext cx="600075" cy="540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77" y="7346"/>
                </a:moveTo>
                <a:cubicBezTo>
                  <a:pt x="4216" y="6519"/>
                  <a:pt x="5041" y="6957"/>
                  <a:pt x="6171" y="8222"/>
                </a:cubicBezTo>
                <a:cubicBezTo>
                  <a:pt x="6563" y="8659"/>
                  <a:pt x="6563" y="8222"/>
                  <a:pt x="6563" y="8222"/>
                </a:cubicBezTo>
                <a:cubicBezTo>
                  <a:pt x="6954" y="8222"/>
                  <a:pt x="8084" y="6519"/>
                  <a:pt x="8475" y="6519"/>
                </a:cubicBezTo>
                <a:cubicBezTo>
                  <a:pt x="8475" y="6519"/>
                  <a:pt x="8475" y="6519"/>
                  <a:pt x="8475" y="6081"/>
                </a:cubicBezTo>
                <a:cubicBezTo>
                  <a:pt x="8084" y="6081"/>
                  <a:pt x="7736" y="5643"/>
                  <a:pt x="7736" y="5205"/>
                </a:cubicBezTo>
                <a:cubicBezTo>
                  <a:pt x="5780" y="2189"/>
                  <a:pt x="13082" y="486"/>
                  <a:pt x="11952" y="486"/>
                </a:cubicBezTo>
                <a:cubicBezTo>
                  <a:pt x="11169" y="0"/>
                  <a:pt x="8866" y="0"/>
                  <a:pt x="8475" y="0"/>
                </a:cubicBezTo>
                <a:cubicBezTo>
                  <a:pt x="7345" y="486"/>
                  <a:pt x="5433" y="1751"/>
                  <a:pt x="4650" y="2627"/>
                </a:cubicBezTo>
                <a:cubicBezTo>
                  <a:pt x="3477" y="3503"/>
                  <a:pt x="3129" y="3941"/>
                  <a:pt x="3129" y="3941"/>
                </a:cubicBezTo>
                <a:cubicBezTo>
                  <a:pt x="2695" y="4330"/>
                  <a:pt x="3129" y="5205"/>
                  <a:pt x="2303" y="5643"/>
                </a:cubicBezTo>
                <a:cubicBezTo>
                  <a:pt x="1565" y="6081"/>
                  <a:pt x="1173" y="5643"/>
                  <a:pt x="782" y="6081"/>
                </a:cubicBezTo>
                <a:cubicBezTo>
                  <a:pt x="782" y="6519"/>
                  <a:pt x="391" y="6519"/>
                  <a:pt x="0" y="6957"/>
                </a:cubicBezTo>
                <a:lnTo>
                  <a:pt x="0" y="7346"/>
                </a:lnTo>
                <a:lnTo>
                  <a:pt x="1565" y="9097"/>
                </a:lnTo>
                <a:cubicBezTo>
                  <a:pt x="1565" y="9535"/>
                  <a:pt x="1912" y="9535"/>
                  <a:pt x="2303" y="9535"/>
                </a:cubicBezTo>
                <a:cubicBezTo>
                  <a:pt x="2303" y="9097"/>
                  <a:pt x="2695" y="8659"/>
                  <a:pt x="3129" y="8659"/>
                </a:cubicBezTo>
                <a:cubicBezTo>
                  <a:pt x="3129" y="8659"/>
                  <a:pt x="3129" y="7346"/>
                  <a:pt x="3477" y="7346"/>
                </a:cubicBezTo>
                <a:close/>
                <a:moveTo>
                  <a:pt x="9648" y="7784"/>
                </a:moveTo>
                <a:cubicBezTo>
                  <a:pt x="9257" y="7784"/>
                  <a:pt x="9257" y="7784"/>
                  <a:pt x="9257" y="7784"/>
                </a:cubicBezTo>
                <a:cubicBezTo>
                  <a:pt x="7736" y="9097"/>
                  <a:pt x="7736" y="9097"/>
                  <a:pt x="7736" y="9097"/>
                </a:cubicBezTo>
                <a:cubicBezTo>
                  <a:pt x="7345" y="9535"/>
                  <a:pt x="7345" y="9535"/>
                  <a:pt x="7345" y="9924"/>
                </a:cubicBezTo>
                <a:cubicBezTo>
                  <a:pt x="16559" y="21162"/>
                  <a:pt x="16559" y="21162"/>
                  <a:pt x="16559" y="21162"/>
                </a:cubicBezTo>
                <a:cubicBezTo>
                  <a:pt x="16559" y="21600"/>
                  <a:pt x="16993" y="21600"/>
                  <a:pt x="17341" y="21162"/>
                </a:cubicBezTo>
                <a:cubicBezTo>
                  <a:pt x="18514" y="20286"/>
                  <a:pt x="18514" y="20286"/>
                  <a:pt x="18514" y="20286"/>
                </a:cubicBezTo>
                <a:cubicBezTo>
                  <a:pt x="18514" y="19849"/>
                  <a:pt x="18514" y="19459"/>
                  <a:pt x="18514" y="19459"/>
                </a:cubicBezTo>
                <a:lnTo>
                  <a:pt x="9648" y="7784"/>
                </a:lnTo>
                <a:close/>
                <a:moveTo>
                  <a:pt x="21600" y="3065"/>
                </a:moveTo>
                <a:cubicBezTo>
                  <a:pt x="21209" y="2189"/>
                  <a:pt x="21209" y="2627"/>
                  <a:pt x="20818" y="2627"/>
                </a:cubicBezTo>
                <a:cubicBezTo>
                  <a:pt x="20818" y="3065"/>
                  <a:pt x="20035" y="3941"/>
                  <a:pt x="20035" y="4330"/>
                </a:cubicBezTo>
                <a:cubicBezTo>
                  <a:pt x="19644" y="5205"/>
                  <a:pt x="18905" y="6081"/>
                  <a:pt x="17732" y="5205"/>
                </a:cubicBezTo>
                <a:cubicBezTo>
                  <a:pt x="16559" y="3941"/>
                  <a:pt x="16993" y="3503"/>
                  <a:pt x="17341" y="3065"/>
                </a:cubicBezTo>
                <a:cubicBezTo>
                  <a:pt x="17341" y="2627"/>
                  <a:pt x="18123" y="1362"/>
                  <a:pt x="18123" y="924"/>
                </a:cubicBezTo>
                <a:cubicBezTo>
                  <a:pt x="18514" y="924"/>
                  <a:pt x="18123" y="486"/>
                  <a:pt x="17732" y="486"/>
                </a:cubicBezTo>
                <a:cubicBezTo>
                  <a:pt x="17341" y="924"/>
                  <a:pt x="15037" y="1751"/>
                  <a:pt x="14646" y="3503"/>
                </a:cubicBezTo>
                <a:cubicBezTo>
                  <a:pt x="14255" y="4768"/>
                  <a:pt x="15037" y="6081"/>
                  <a:pt x="13864" y="7346"/>
                </a:cubicBezTo>
                <a:cubicBezTo>
                  <a:pt x="12343" y="9097"/>
                  <a:pt x="12343" y="9097"/>
                  <a:pt x="12343" y="9097"/>
                </a:cubicBezTo>
                <a:cubicBezTo>
                  <a:pt x="13864" y="11238"/>
                  <a:pt x="13864" y="11238"/>
                  <a:pt x="13864" y="11238"/>
                </a:cubicBezTo>
                <a:cubicBezTo>
                  <a:pt x="15820" y="9097"/>
                  <a:pt x="15820" y="9097"/>
                  <a:pt x="15820" y="9097"/>
                </a:cubicBezTo>
                <a:cubicBezTo>
                  <a:pt x="16167" y="8659"/>
                  <a:pt x="16993" y="8222"/>
                  <a:pt x="17732" y="8659"/>
                </a:cubicBezTo>
                <a:cubicBezTo>
                  <a:pt x="19644" y="9097"/>
                  <a:pt x="20427" y="8222"/>
                  <a:pt x="21209" y="6957"/>
                </a:cubicBezTo>
                <a:cubicBezTo>
                  <a:pt x="21600" y="5643"/>
                  <a:pt x="21600" y="3503"/>
                  <a:pt x="21600" y="3065"/>
                </a:cubicBezTo>
                <a:close/>
                <a:moveTo>
                  <a:pt x="3129" y="19459"/>
                </a:moveTo>
                <a:cubicBezTo>
                  <a:pt x="2695" y="19849"/>
                  <a:pt x="2695" y="20286"/>
                  <a:pt x="3129" y="20286"/>
                </a:cubicBezTo>
                <a:cubicBezTo>
                  <a:pt x="3868" y="21600"/>
                  <a:pt x="3868" y="21600"/>
                  <a:pt x="3868" y="21600"/>
                </a:cubicBezTo>
                <a:cubicBezTo>
                  <a:pt x="4216" y="21600"/>
                  <a:pt x="4650" y="21600"/>
                  <a:pt x="4650" y="21162"/>
                </a:cubicBezTo>
                <a:cubicBezTo>
                  <a:pt x="10039" y="15568"/>
                  <a:pt x="10039" y="15568"/>
                  <a:pt x="10039" y="15568"/>
                </a:cubicBezTo>
                <a:cubicBezTo>
                  <a:pt x="8475" y="13378"/>
                  <a:pt x="8475" y="13378"/>
                  <a:pt x="8475" y="13378"/>
                </a:cubicBezTo>
                <a:lnTo>
                  <a:pt x="3129" y="19459"/>
                </a:lnTo>
                <a:close/>
              </a:path>
            </a:pathLst>
          </a:custGeom>
          <a:solidFill>
            <a:srgbClr val="D83B4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200" name="监控平台"/>
          <p:cNvSpPr/>
          <p:nvPr/>
        </p:nvSpPr>
        <p:spPr>
          <a:xfrm>
            <a:off x="15031634" y="7855067"/>
            <a:ext cx="2104827" cy="1478013"/>
          </a:xfrm>
          <a:prstGeom prst="rect">
            <a:avLst/>
          </a:prstGeom>
          <a:solidFill>
            <a:srgbClr val="FFFFFF"/>
          </a:solidFill>
          <a:ln w="50800">
            <a:solidFill>
              <a:srgbClr val="A1A1A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监控平台</a:t>
            </a:r>
          </a:p>
        </p:txBody>
      </p:sp>
      <p:sp>
        <p:nvSpPr>
          <p:cNvPr id="201" name="形状"/>
          <p:cNvSpPr/>
          <p:nvPr/>
        </p:nvSpPr>
        <p:spPr>
          <a:xfrm>
            <a:off x="15756796" y="8003069"/>
            <a:ext cx="600075" cy="568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2" extrusionOk="0">
                <a:moveTo>
                  <a:pt x="18508" y="6977"/>
                </a:moveTo>
                <a:cubicBezTo>
                  <a:pt x="16200" y="574"/>
                  <a:pt x="16200" y="574"/>
                  <a:pt x="16200" y="574"/>
                </a:cubicBezTo>
                <a:cubicBezTo>
                  <a:pt x="16200" y="168"/>
                  <a:pt x="15416" y="-238"/>
                  <a:pt x="15068" y="168"/>
                </a:cubicBezTo>
                <a:cubicBezTo>
                  <a:pt x="392" y="5805"/>
                  <a:pt x="392" y="5805"/>
                  <a:pt x="392" y="5805"/>
                </a:cubicBezTo>
                <a:cubicBezTo>
                  <a:pt x="0" y="5805"/>
                  <a:pt x="0" y="6210"/>
                  <a:pt x="0" y="6977"/>
                </a:cubicBezTo>
                <a:cubicBezTo>
                  <a:pt x="2308" y="13380"/>
                  <a:pt x="2308" y="13380"/>
                  <a:pt x="2308" y="13380"/>
                </a:cubicBezTo>
                <a:cubicBezTo>
                  <a:pt x="2308" y="9773"/>
                  <a:pt x="2308" y="9773"/>
                  <a:pt x="2308" y="9773"/>
                </a:cubicBezTo>
                <a:cubicBezTo>
                  <a:pt x="2308" y="8195"/>
                  <a:pt x="3484" y="6977"/>
                  <a:pt x="5008" y="6977"/>
                </a:cubicBezTo>
                <a:cubicBezTo>
                  <a:pt x="8840" y="6977"/>
                  <a:pt x="8840" y="6977"/>
                  <a:pt x="8840" y="6977"/>
                </a:cubicBezTo>
                <a:cubicBezTo>
                  <a:pt x="13456" y="3775"/>
                  <a:pt x="13456" y="3775"/>
                  <a:pt x="13456" y="3775"/>
                </a:cubicBezTo>
                <a:cubicBezTo>
                  <a:pt x="16200" y="6977"/>
                  <a:pt x="16200" y="6977"/>
                  <a:pt x="16200" y="6977"/>
                </a:cubicBezTo>
                <a:lnTo>
                  <a:pt x="18508" y="6977"/>
                </a:lnTo>
                <a:close/>
                <a:moveTo>
                  <a:pt x="20816" y="8961"/>
                </a:moveTo>
                <a:cubicBezTo>
                  <a:pt x="5008" y="8961"/>
                  <a:pt x="5008" y="8961"/>
                  <a:pt x="5008" y="8961"/>
                </a:cubicBezTo>
                <a:cubicBezTo>
                  <a:pt x="4616" y="8961"/>
                  <a:pt x="4224" y="9367"/>
                  <a:pt x="4224" y="9773"/>
                </a:cubicBezTo>
                <a:cubicBezTo>
                  <a:pt x="4224" y="20595"/>
                  <a:pt x="4224" y="20595"/>
                  <a:pt x="4224" y="20595"/>
                </a:cubicBezTo>
                <a:cubicBezTo>
                  <a:pt x="4224" y="20956"/>
                  <a:pt x="4616" y="21362"/>
                  <a:pt x="5008" y="21362"/>
                </a:cubicBezTo>
                <a:cubicBezTo>
                  <a:pt x="20816" y="21362"/>
                  <a:pt x="20816" y="21362"/>
                  <a:pt x="20816" y="21362"/>
                </a:cubicBezTo>
                <a:cubicBezTo>
                  <a:pt x="21208" y="21362"/>
                  <a:pt x="21600" y="20956"/>
                  <a:pt x="21600" y="20595"/>
                </a:cubicBezTo>
                <a:cubicBezTo>
                  <a:pt x="21600" y="9773"/>
                  <a:pt x="21600" y="9773"/>
                  <a:pt x="21600" y="9773"/>
                </a:cubicBezTo>
                <a:cubicBezTo>
                  <a:pt x="21600" y="9367"/>
                  <a:pt x="21208" y="8961"/>
                  <a:pt x="20816" y="8961"/>
                </a:cubicBezTo>
                <a:close/>
                <a:moveTo>
                  <a:pt x="19684" y="18972"/>
                </a:moveTo>
                <a:cubicBezTo>
                  <a:pt x="6532" y="18972"/>
                  <a:pt x="6532" y="18972"/>
                  <a:pt x="6532" y="18972"/>
                </a:cubicBezTo>
                <a:cubicBezTo>
                  <a:pt x="6532" y="17394"/>
                  <a:pt x="6532" y="17394"/>
                  <a:pt x="6532" y="17394"/>
                </a:cubicBezTo>
                <a:cubicBezTo>
                  <a:pt x="8492" y="12163"/>
                  <a:pt x="8492" y="12163"/>
                  <a:pt x="8492" y="12163"/>
                </a:cubicBezTo>
                <a:cubicBezTo>
                  <a:pt x="11540" y="16176"/>
                  <a:pt x="11540" y="16176"/>
                  <a:pt x="11540" y="16176"/>
                </a:cubicBezTo>
                <a:cubicBezTo>
                  <a:pt x="14284" y="13380"/>
                  <a:pt x="14284" y="13380"/>
                  <a:pt x="14284" y="13380"/>
                </a:cubicBezTo>
                <a:cubicBezTo>
                  <a:pt x="18116" y="11757"/>
                  <a:pt x="18116" y="11757"/>
                  <a:pt x="18116" y="11757"/>
                </a:cubicBezTo>
                <a:cubicBezTo>
                  <a:pt x="19684" y="15410"/>
                  <a:pt x="19684" y="15410"/>
                  <a:pt x="19684" y="15410"/>
                </a:cubicBezTo>
                <a:lnTo>
                  <a:pt x="19684" y="18972"/>
                </a:lnTo>
                <a:close/>
              </a:path>
            </a:pathLst>
          </a:custGeom>
          <a:solidFill>
            <a:srgbClr val="A1A1A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202" name="线条"/>
          <p:cNvSpPr/>
          <p:nvPr/>
        </p:nvSpPr>
        <p:spPr>
          <a:xfrm>
            <a:off x="3068141" y="5090120"/>
            <a:ext cx="1314852" cy="755213"/>
          </a:xfrm>
          <a:prstGeom prst="line">
            <a:avLst/>
          </a:prstGeom>
          <a:ln w="25400">
            <a:solidFill>
              <a:srgbClr val="7FB34C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03" name="线条"/>
          <p:cNvSpPr/>
          <p:nvPr/>
        </p:nvSpPr>
        <p:spPr>
          <a:xfrm flipV="1">
            <a:off x="3088484" y="6027900"/>
            <a:ext cx="1271601" cy="422946"/>
          </a:xfrm>
          <a:prstGeom prst="line">
            <a:avLst/>
          </a:prstGeom>
          <a:ln w="25400">
            <a:solidFill>
              <a:srgbClr val="7FB34C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04" name="HTTPS"/>
          <p:cNvSpPr txBox="1"/>
          <p:nvPr/>
        </p:nvSpPr>
        <p:spPr>
          <a:xfrm>
            <a:off x="3370295" y="5016326"/>
            <a:ext cx="705781" cy="34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HTTPS</a:t>
            </a:r>
          </a:p>
        </p:txBody>
      </p:sp>
      <p:sp>
        <p:nvSpPr>
          <p:cNvPr id="205" name="线条"/>
          <p:cNvSpPr/>
          <p:nvPr/>
        </p:nvSpPr>
        <p:spPr>
          <a:xfrm>
            <a:off x="3076577" y="8192940"/>
            <a:ext cx="1297916" cy="746451"/>
          </a:xfrm>
          <a:prstGeom prst="line">
            <a:avLst/>
          </a:prstGeom>
          <a:ln w="25400">
            <a:solidFill>
              <a:srgbClr val="7FB34C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06" name="HTTP"/>
          <p:cNvSpPr txBox="1"/>
          <p:nvPr/>
        </p:nvSpPr>
        <p:spPr>
          <a:xfrm>
            <a:off x="3427586" y="9623155"/>
            <a:ext cx="600745" cy="34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HTTP</a:t>
            </a:r>
          </a:p>
        </p:txBody>
      </p:sp>
      <p:sp>
        <p:nvSpPr>
          <p:cNvPr id="207" name="线条"/>
          <p:cNvSpPr/>
          <p:nvPr/>
        </p:nvSpPr>
        <p:spPr>
          <a:xfrm flipV="1">
            <a:off x="3102318" y="9175712"/>
            <a:ext cx="1246357" cy="730028"/>
          </a:xfrm>
          <a:prstGeom prst="line">
            <a:avLst/>
          </a:prstGeom>
          <a:ln w="25400">
            <a:solidFill>
              <a:srgbClr val="7FB34C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08" name="线条"/>
          <p:cNvSpPr/>
          <p:nvPr/>
        </p:nvSpPr>
        <p:spPr>
          <a:xfrm>
            <a:off x="5963741" y="5895006"/>
            <a:ext cx="929829" cy="1"/>
          </a:xfrm>
          <a:prstGeom prst="line">
            <a:avLst/>
          </a:prstGeom>
          <a:ln w="25400">
            <a:solidFill>
              <a:srgbClr val="518FD8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09" name="HTTPS"/>
          <p:cNvSpPr txBox="1"/>
          <p:nvPr/>
        </p:nvSpPr>
        <p:spPr>
          <a:xfrm>
            <a:off x="6076546" y="5516412"/>
            <a:ext cx="705782" cy="34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HTTPS</a:t>
            </a:r>
          </a:p>
        </p:txBody>
      </p:sp>
      <p:pic>
        <p:nvPicPr>
          <p:cNvPr id="21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54" y="8090520"/>
            <a:ext cx="871538" cy="87153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系统网关"/>
          <p:cNvSpPr/>
          <p:nvPr/>
        </p:nvSpPr>
        <p:spPr>
          <a:xfrm>
            <a:off x="10299700" y="9220200"/>
            <a:ext cx="1617812" cy="1910358"/>
          </a:xfrm>
          <a:prstGeom prst="rect">
            <a:avLst/>
          </a:prstGeom>
          <a:solidFill>
            <a:srgbClr val="FFFFFF"/>
          </a:solidFill>
          <a:ln w="50800">
            <a:solidFill>
              <a:srgbClr val="48586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系统网关</a:t>
            </a:r>
          </a:p>
        </p:txBody>
      </p:sp>
      <p:sp>
        <p:nvSpPr>
          <p:cNvPr id="212" name="形状"/>
          <p:cNvSpPr/>
          <p:nvPr/>
        </p:nvSpPr>
        <p:spPr>
          <a:xfrm>
            <a:off x="10744199" y="9524973"/>
            <a:ext cx="757500" cy="572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488"/>
                </a:moveTo>
                <a:cubicBezTo>
                  <a:pt x="21600" y="21322"/>
                  <a:pt x="21065" y="21600"/>
                  <a:pt x="20530" y="21600"/>
                </a:cubicBezTo>
                <a:cubicBezTo>
                  <a:pt x="20262" y="21600"/>
                  <a:pt x="19994" y="21600"/>
                  <a:pt x="19727" y="21600"/>
                </a:cubicBezTo>
                <a:cubicBezTo>
                  <a:pt x="14566" y="17391"/>
                  <a:pt x="14566" y="17391"/>
                  <a:pt x="14566" y="17391"/>
                </a:cubicBezTo>
                <a:cubicBezTo>
                  <a:pt x="7302" y="21600"/>
                  <a:pt x="7302" y="21600"/>
                  <a:pt x="7302" y="21600"/>
                </a:cubicBezTo>
                <a:cubicBezTo>
                  <a:pt x="6996" y="21600"/>
                  <a:pt x="6996" y="21600"/>
                  <a:pt x="6728" y="21600"/>
                </a:cubicBezTo>
                <a:cubicBezTo>
                  <a:pt x="6461" y="21600"/>
                  <a:pt x="6193" y="21600"/>
                  <a:pt x="6193" y="21600"/>
                </a:cubicBezTo>
                <a:cubicBezTo>
                  <a:pt x="268" y="17113"/>
                  <a:pt x="268" y="17113"/>
                  <a:pt x="268" y="17113"/>
                </a:cubicBezTo>
                <a:cubicBezTo>
                  <a:pt x="0" y="16835"/>
                  <a:pt x="0" y="16557"/>
                  <a:pt x="0" y="15962"/>
                </a:cubicBezTo>
                <a:cubicBezTo>
                  <a:pt x="0" y="1112"/>
                  <a:pt x="0" y="1112"/>
                  <a:pt x="0" y="1112"/>
                </a:cubicBezTo>
                <a:cubicBezTo>
                  <a:pt x="0" y="556"/>
                  <a:pt x="268" y="0"/>
                  <a:pt x="1070" y="0"/>
                </a:cubicBezTo>
                <a:cubicBezTo>
                  <a:pt x="1338" y="0"/>
                  <a:pt x="1338" y="0"/>
                  <a:pt x="1606" y="278"/>
                </a:cubicBezTo>
                <a:cubicBezTo>
                  <a:pt x="6728" y="4209"/>
                  <a:pt x="6728" y="4209"/>
                  <a:pt x="6728" y="4209"/>
                </a:cubicBezTo>
                <a:cubicBezTo>
                  <a:pt x="14298" y="0"/>
                  <a:pt x="14298" y="0"/>
                  <a:pt x="14298" y="0"/>
                </a:cubicBezTo>
                <a:lnTo>
                  <a:pt x="14566" y="0"/>
                </a:lnTo>
                <a:cubicBezTo>
                  <a:pt x="14872" y="0"/>
                  <a:pt x="15139" y="0"/>
                  <a:pt x="15407" y="278"/>
                </a:cubicBezTo>
                <a:cubicBezTo>
                  <a:pt x="21065" y="4765"/>
                  <a:pt x="21065" y="4765"/>
                  <a:pt x="21065" y="4765"/>
                </a:cubicBezTo>
                <a:cubicBezTo>
                  <a:pt x="21332" y="5043"/>
                  <a:pt x="21600" y="5321"/>
                  <a:pt x="21600" y="5599"/>
                </a:cubicBezTo>
                <a:lnTo>
                  <a:pt x="21600" y="20488"/>
                </a:lnTo>
                <a:close/>
                <a:moveTo>
                  <a:pt x="5658" y="18225"/>
                </a:moveTo>
                <a:cubicBezTo>
                  <a:pt x="5658" y="6154"/>
                  <a:pt x="5658" y="6154"/>
                  <a:pt x="5658" y="6154"/>
                </a:cubicBezTo>
                <a:cubicBezTo>
                  <a:pt x="2141" y="3335"/>
                  <a:pt x="2141" y="3335"/>
                  <a:pt x="2141" y="3335"/>
                </a:cubicBezTo>
                <a:cubicBezTo>
                  <a:pt x="2141" y="15406"/>
                  <a:pt x="2141" y="15406"/>
                  <a:pt x="2141" y="15406"/>
                </a:cubicBezTo>
                <a:lnTo>
                  <a:pt x="5658" y="18225"/>
                </a:lnTo>
                <a:close/>
                <a:moveTo>
                  <a:pt x="13495" y="3057"/>
                </a:moveTo>
                <a:cubicBezTo>
                  <a:pt x="7837" y="6154"/>
                  <a:pt x="7837" y="6154"/>
                  <a:pt x="7837" y="6154"/>
                </a:cubicBezTo>
                <a:cubicBezTo>
                  <a:pt x="7837" y="18781"/>
                  <a:pt x="7837" y="18781"/>
                  <a:pt x="7837" y="18781"/>
                </a:cubicBezTo>
                <a:cubicBezTo>
                  <a:pt x="13495" y="15406"/>
                  <a:pt x="13495" y="15406"/>
                  <a:pt x="13495" y="15406"/>
                </a:cubicBezTo>
                <a:lnTo>
                  <a:pt x="13495" y="3057"/>
                </a:lnTo>
                <a:close/>
                <a:moveTo>
                  <a:pt x="19459" y="6154"/>
                </a:moveTo>
                <a:cubicBezTo>
                  <a:pt x="15674" y="3335"/>
                  <a:pt x="15674" y="3335"/>
                  <a:pt x="15674" y="3335"/>
                </a:cubicBezTo>
                <a:cubicBezTo>
                  <a:pt x="15674" y="15406"/>
                  <a:pt x="15674" y="15406"/>
                  <a:pt x="15674" y="15406"/>
                </a:cubicBezTo>
                <a:cubicBezTo>
                  <a:pt x="19459" y="18225"/>
                  <a:pt x="19459" y="18225"/>
                  <a:pt x="19459" y="18225"/>
                </a:cubicBezTo>
                <a:lnTo>
                  <a:pt x="19459" y="6154"/>
                </a:lnTo>
                <a:close/>
              </a:path>
            </a:pathLst>
          </a:custGeom>
          <a:solidFill>
            <a:srgbClr val="485868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213" name="线条"/>
          <p:cNvSpPr/>
          <p:nvPr/>
        </p:nvSpPr>
        <p:spPr>
          <a:xfrm flipV="1">
            <a:off x="8481242" y="5269864"/>
            <a:ext cx="1139507" cy="434450"/>
          </a:xfrm>
          <a:prstGeom prst="line">
            <a:avLst/>
          </a:prstGeom>
          <a:ln w="25400">
            <a:solidFill>
              <a:srgbClr val="475467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14" name="HTTP"/>
          <p:cNvSpPr txBox="1"/>
          <p:nvPr/>
        </p:nvSpPr>
        <p:spPr>
          <a:xfrm>
            <a:off x="8748305" y="5069110"/>
            <a:ext cx="600746" cy="34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HTTP</a:t>
            </a:r>
          </a:p>
        </p:txBody>
      </p:sp>
      <p:sp>
        <p:nvSpPr>
          <p:cNvPr id="215" name="线条"/>
          <p:cNvSpPr/>
          <p:nvPr/>
        </p:nvSpPr>
        <p:spPr>
          <a:xfrm>
            <a:off x="8479472" y="5712206"/>
            <a:ext cx="1146200" cy="1773118"/>
          </a:xfrm>
          <a:prstGeom prst="line">
            <a:avLst/>
          </a:prstGeom>
          <a:ln w="25400">
            <a:solidFill>
              <a:srgbClr val="475467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16" name="HTTP"/>
          <p:cNvSpPr txBox="1"/>
          <p:nvPr/>
        </p:nvSpPr>
        <p:spPr>
          <a:xfrm>
            <a:off x="8970443" y="6205721"/>
            <a:ext cx="600746" cy="34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HTTP</a:t>
            </a:r>
          </a:p>
        </p:txBody>
      </p:sp>
      <p:sp>
        <p:nvSpPr>
          <p:cNvPr id="217" name="线条"/>
          <p:cNvSpPr/>
          <p:nvPr/>
        </p:nvSpPr>
        <p:spPr>
          <a:xfrm flipH="1" flipV="1">
            <a:off x="10519138" y="8195826"/>
            <a:ext cx="589235" cy="996181"/>
          </a:xfrm>
          <a:prstGeom prst="line">
            <a:avLst/>
          </a:prstGeom>
          <a:ln w="25400">
            <a:solidFill>
              <a:srgbClr val="475467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18" name="HTTP"/>
          <p:cNvSpPr txBox="1"/>
          <p:nvPr/>
        </p:nvSpPr>
        <p:spPr>
          <a:xfrm>
            <a:off x="10922745" y="8525525"/>
            <a:ext cx="600746" cy="34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HTTP</a:t>
            </a:r>
          </a:p>
        </p:txBody>
      </p:sp>
      <p:sp>
        <p:nvSpPr>
          <p:cNvPr id="219" name="线条"/>
          <p:cNvSpPr/>
          <p:nvPr/>
        </p:nvSpPr>
        <p:spPr>
          <a:xfrm flipV="1">
            <a:off x="11216567" y="6523868"/>
            <a:ext cx="1313780" cy="860956"/>
          </a:xfrm>
          <a:prstGeom prst="line">
            <a:avLst/>
          </a:prstGeom>
          <a:ln w="25400">
            <a:solidFill>
              <a:srgbClr val="E59D46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20" name="注册"/>
          <p:cNvSpPr txBox="1"/>
          <p:nvPr/>
        </p:nvSpPr>
        <p:spPr>
          <a:xfrm>
            <a:off x="11494207" y="6571324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注册</a:t>
            </a:r>
          </a:p>
        </p:txBody>
      </p:sp>
      <p:sp>
        <p:nvSpPr>
          <p:cNvPr id="221" name="线条"/>
          <p:cNvSpPr/>
          <p:nvPr/>
        </p:nvSpPr>
        <p:spPr>
          <a:xfrm>
            <a:off x="11216567" y="5241450"/>
            <a:ext cx="1314030" cy="860547"/>
          </a:xfrm>
          <a:prstGeom prst="line">
            <a:avLst/>
          </a:prstGeom>
          <a:ln w="25400">
            <a:solidFill>
              <a:srgbClr val="E59D46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22" name="注册"/>
          <p:cNvSpPr txBox="1"/>
          <p:nvPr/>
        </p:nvSpPr>
        <p:spPr>
          <a:xfrm>
            <a:off x="11590411" y="5156894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注册</a:t>
            </a:r>
          </a:p>
        </p:txBody>
      </p:sp>
      <p:sp>
        <p:nvSpPr>
          <p:cNvPr id="223" name="详情参见SFPP：玩转微服务实战指南 - 微服务方案选择"/>
          <p:cNvSpPr txBox="1"/>
          <p:nvPr/>
        </p:nvSpPr>
        <p:spPr>
          <a:xfrm>
            <a:off x="1365250" y="11633988"/>
            <a:ext cx="61367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详情参见SFPP：玩转微服务实战指南 - 微服务方案选择</a:t>
            </a:r>
          </a:p>
        </p:txBody>
      </p:sp>
      <p:sp>
        <p:nvSpPr>
          <p:cNvPr id="224" name="线条"/>
          <p:cNvSpPr/>
          <p:nvPr/>
        </p:nvSpPr>
        <p:spPr>
          <a:xfrm flipV="1">
            <a:off x="3061761" y="7116205"/>
            <a:ext cx="1835018" cy="2334173"/>
          </a:xfrm>
          <a:prstGeom prst="line">
            <a:avLst/>
          </a:prstGeom>
          <a:ln w="25400">
            <a:solidFill>
              <a:srgbClr val="7FB34C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25" name="线条"/>
          <p:cNvSpPr/>
          <p:nvPr/>
        </p:nvSpPr>
        <p:spPr>
          <a:xfrm flipV="1">
            <a:off x="2928204" y="7072710"/>
            <a:ext cx="1593741" cy="634096"/>
          </a:xfrm>
          <a:prstGeom prst="line">
            <a:avLst/>
          </a:prstGeom>
          <a:ln w="25400">
            <a:solidFill>
              <a:srgbClr val="7FB34C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26" name="HTTPS"/>
          <p:cNvSpPr txBox="1"/>
          <p:nvPr/>
        </p:nvSpPr>
        <p:spPr>
          <a:xfrm>
            <a:off x="3317777" y="7057491"/>
            <a:ext cx="705781" cy="34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HTTPS</a:t>
            </a:r>
          </a:p>
        </p:txBody>
      </p:sp>
      <p:sp>
        <p:nvSpPr>
          <p:cNvPr id="227" name="线条"/>
          <p:cNvSpPr/>
          <p:nvPr/>
        </p:nvSpPr>
        <p:spPr>
          <a:xfrm>
            <a:off x="7693405" y="6702805"/>
            <a:ext cx="1" cy="1263178"/>
          </a:xfrm>
          <a:prstGeom prst="line">
            <a:avLst/>
          </a:prstGeom>
          <a:ln w="25400">
            <a:solidFill>
              <a:srgbClr val="475467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28" name="HTTP"/>
          <p:cNvSpPr txBox="1"/>
          <p:nvPr/>
        </p:nvSpPr>
        <p:spPr>
          <a:xfrm>
            <a:off x="7702160" y="7057491"/>
            <a:ext cx="600745" cy="34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HTTP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60634" y="747193"/>
            <a:ext cx="459241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31" name="服务注册与发现"/>
          <p:cNvSpPr txBox="1"/>
          <p:nvPr/>
        </p:nvSpPr>
        <p:spPr>
          <a:xfrm>
            <a:off x="6739745" y="2082300"/>
            <a:ext cx="48133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服务注册与发现</a:t>
            </a:r>
          </a:p>
        </p:txBody>
      </p:sp>
      <p:sp>
        <p:nvSpPr>
          <p:cNvPr id="232" name="接入微服务框架"/>
          <p:cNvSpPr txBox="1"/>
          <p:nvPr/>
        </p:nvSpPr>
        <p:spPr>
          <a:xfrm>
            <a:off x="7519483" y="2926119"/>
            <a:ext cx="3263374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21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接入微服务框架</a:t>
            </a:r>
          </a:p>
        </p:txBody>
      </p:sp>
      <p:grpSp>
        <p:nvGrpSpPr>
          <p:cNvPr id="235" name="成组"/>
          <p:cNvGrpSpPr/>
          <p:nvPr/>
        </p:nvGrpSpPr>
        <p:grpSpPr>
          <a:xfrm>
            <a:off x="3518122" y="6918878"/>
            <a:ext cx="1617812" cy="1910359"/>
            <a:chOff x="0" y="0"/>
            <a:chExt cx="1617811" cy="1910357"/>
          </a:xfrm>
        </p:grpSpPr>
        <p:sp>
          <p:nvSpPr>
            <p:cNvPr id="233" name="API网关"/>
            <p:cNvSpPr/>
            <p:nvPr/>
          </p:nvSpPr>
          <p:spPr>
            <a:xfrm>
              <a:off x="0" y="0"/>
              <a:ext cx="1617812" cy="1910358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48586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latin typeface="Lato Bold"/>
                  <a:ea typeface="Lato Bold"/>
                  <a:cs typeface="Lato Bold"/>
                  <a:sym typeface="Lato Bold"/>
                </a:defRPr>
              </a:pPr>
              <a:endParaRPr/>
            </a:p>
            <a:p>
              <a:pPr algn="ctr">
                <a:defRPr sz="2400">
                  <a:latin typeface="Lato Bold"/>
                  <a:ea typeface="Lato Bold"/>
                  <a:cs typeface="Lato Bold"/>
                  <a:sym typeface="Lato Bold"/>
                </a:defRPr>
              </a:pPr>
              <a:endParaRPr/>
            </a:p>
            <a:p>
              <a:pPr algn="ctr">
                <a:defRPr sz="2400">
                  <a:latin typeface="Lato Bold"/>
                  <a:ea typeface="Lato Bold"/>
                  <a:cs typeface="Lato Bold"/>
                  <a:sym typeface="Lato Bold"/>
                </a:defRPr>
              </a:pPr>
              <a:r>
                <a:t>API网关</a:t>
              </a:r>
            </a:p>
          </p:txBody>
        </p:sp>
        <p:sp>
          <p:nvSpPr>
            <p:cNvPr id="234" name="形状"/>
            <p:cNvSpPr/>
            <p:nvPr/>
          </p:nvSpPr>
          <p:spPr>
            <a:xfrm>
              <a:off x="444499" y="304774"/>
              <a:ext cx="757500" cy="572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488"/>
                  </a:moveTo>
                  <a:cubicBezTo>
                    <a:pt x="21600" y="21322"/>
                    <a:pt x="21065" y="21600"/>
                    <a:pt x="20530" y="21600"/>
                  </a:cubicBezTo>
                  <a:cubicBezTo>
                    <a:pt x="20262" y="21600"/>
                    <a:pt x="19994" y="21600"/>
                    <a:pt x="19727" y="21600"/>
                  </a:cubicBezTo>
                  <a:cubicBezTo>
                    <a:pt x="14566" y="17391"/>
                    <a:pt x="14566" y="17391"/>
                    <a:pt x="14566" y="17391"/>
                  </a:cubicBezTo>
                  <a:cubicBezTo>
                    <a:pt x="7302" y="21600"/>
                    <a:pt x="7302" y="21600"/>
                    <a:pt x="7302" y="21600"/>
                  </a:cubicBezTo>
                  <a:cubicBezTo>
                    <a:pt x="6996" y="21600"/>
                    <a:pt x="6996" y="21600"/>
                    <a:pt x="6728" y="21600"/>
                  </a:cubicBezTo>
                  <a:cubicBezTo>
                    <a:pt x="6461" y="21600"/>
                    <a:pt x="6193" y="21600"/>
                    <a:pt x="6193" y="21600"/>
                  </a:cubicBezTo>
                  <a:cubicBezTo>
                    <a:pt x="268" y="17113"/>
                    <a:pt x="268" y="17113"/>
                    <a:pt x="268" y="17113"/>
                  </a:cubicBezTo>
                  <a:cubicBezTo>
                    <a:pt x="0" y="16835"/>
                    <a:pt x="0" y="16557"/>
                    <a:pt x="0" y="15962"/>
                  </a:cubicBezTo>
                  <a:cubicBezTo>
                    <a:pt x="0" y="1112"/>
                    <a:pt x="0" y="1112"/>
                    <a:pt x="0" y="1112"/>
                  </a:cubicBezTo>
                  <a:cubicBezTo>
                    <a:pt x="0" y="556"/>
                    <a:pt x="268" y="0"/>
                    <a:pt x="1070" y="0"/>
                  </a:cubicBezTo>
                  <a:cubicBezTo>
                    <a:pt x="1338" y="0"/>
                    <a:pt x="1338" y="0"/>
                    <a:pt x="1606" y="278"/>
                  </a:cubicBezTo>
                  <a:cubicBezTo>
                    <a:pt x="6728" y="4209"/>
                    <a:pt x="6728" y="4209"/>
                    <a:pt x="6728" y="4209"/>
                  </a:cubicBezTo>
                  <a:cubicBezTo>
                    <a:pt x="14298" y="0"/>
                    <a:pt x="14298" y="0"/>
                    <a:pt x="14298" y="0"/>
                  </a:cubicBezTo>
                  <a:lnTo>
                    <a:pt x="14566" y="0"/>
                  </a:lnTo>
                  <a:cubicBezTo>
                    <a:pt x="14872" y="0"/>
                    <a:pt x="15139" y="0"/>
                    <a:pt x="15407" y="278"/>
                  </a:cubicBezTo>
                  <a:cubicBezTo>
                    <a:pt x="21065" y="4765"/>
                    <a:pt x="21065" y="4765"/>
                    <a:pt x="21065" y="4765"/>
                  </a:cubicBezTo>
                  <a:cubicBezTo>
                    <a:pt x="21332" y="5043"/>
                    <a:pt x="21600" y="5321"/>
                    <a:pt x="21600" y="5599"/>
                  </a:cubicBezTo>
                  <a:lnTo>
                    <a:pt x="21600" y="20488"/>
                  </a:lnTo>
                  <a:close/>
                  <a:moveTo>
                    <a:pt x="5658" y="18225"/>
                  </a:moveTo>
                  <a:cubicBezTo>
                    <a:pt x="5658" y="6154"/>
                    <a:pt x="5658" y="6154"/>
                    <a:pt x="5658" y="6154"/>
                  </a:cubicBezTo>
                  <a:cubicBezTo>
                    <a:pt x="2141" y="3335"/>
                    <a:pt x="2141" y="3335"/>
                    <a:pt x="2141" y="3335"/>
                  </a:cubicBezTo>
                  <a:cubicBezTo>
                    <a:pt x="2141" y="15406"/>
                    <a:pt x="2141" y="15406"/>
                    <a:pt x="2141" y="15406"/>
                  </a:cubicBezTo>
                  <a:lnTo>
                    <a:pt x="5658" y="18225"/>
                  </a:lnTo>
                  <a:close/>
                  <a:moveTo>
                    <a:pt x="13495" y="3057"/>
                  </a:moveTo>
                  <a:cubicBezTo>
                    <a:pt x="7837" y="6154"/>
                    <a:pt x="7837" y="6154"/>
                    <a:pt x="7837" y="6154"/>
                  </a:cubicBezTo>
                  <a:cubicBezTo>
                    <a:pt x="7837" y="18781"/>
                    <a:pt x="7837" y="18781"/>
                    <a:pt x="7837" y="18781"/>
                  </a:cubicBezTo>
                  <a:cubicBezTo>
                    <a:pt x="13495" y="15406"/>
                    <a:pt x="13495" y="15406"/>
                    <a:pt x="13495" y="15406"/>
                  </a:cubicBezTo>
                  <a:lnTo>
                    <a:pt x="13495" y="3057"/>
                  </a:lnTo>
                  <a:close/>
                  <a:moveTo>
                    <a:pt x="19459" y="6154"/>
                  </a:moveTo>
                  <a:cubicBezTo>
                    <a:pt x="15674" y="3335"/>
                    <a:pt x="15674" y="3335"/>
                    <a:pt x="15674" y="3335"/>
                  </a:cubicBezTo>
                  <a:cubicBezTo>
                    <a:pt x="15674" y="15406"/>
                    <a:pt x="15674" y="15406"/>
                    <a:pt x="15674" y="15406"/>
                  </a:cubicBezTo>
                  <a:cubicBezTo>
                    <a:pt x="19459" y="18225"/>
                    <a:pt x="19459" y="18225"/>
                    <a:pt x="19459" y="18225"/>
                  </a:cubicBezTo>
                  <a:lnTo>
                    <a:pt x="19459" y="6154"/>
                  </a:lnTo>
                  <a:close/>
                </a:path>
              </a:pathLst>
            </a:custGeom>
            <a:solidFill>
              <a:srgbClr val="48586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  <p:sp>
        <p:nvSpPr>
          <p:cNvPr id="236" name="业务微服务"/>
          <p:cNvSpPr/>
          <p:nvPr/>
        </p:nvSpPr>
        <p:spPr>
          <a:xfrm>
            <a:off x="6230533" y="7048500"/>
            <a:ext cx="1797045" cy="1540669"/>
          </a:xfrm>
          <a:prstGeom prst="rect">
            <a:avLst/>
          </a:prstGeom>
          <a:solidFill>
            <a:srgbClr val="FFFFFF"/>
          </a:solidFill>
          <a:ln w="50800">
            <a:solidFill>
              <a:srgbClr val="E59D46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业务微服务</a:t>
            </a:r>
          </a:p>
        </p:txBody>
      </p:sp>
      <p:sp>
        <p:nvSpPr>
          <p:cNvPr id="237" name="形状"/>
          <p:cNvSpPr/>
          <p:nvPr/>
        </p:nvSpPr>
        <p:spPr>
          <a:xfrm>
            <a:off x="6739401" y="7253500"/>
            <a:ext cx="600076" cy="576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4" y="17539"/>
                </a:moveTo>
                <a:cubicBezTo>
                  <a:pt x="17287" y="17539"/>
                  <a:pt x="17287" y="17539"/>
                  <a:pt x="17287" y="17539"/>
                </a:cubicBezTo>
                <a:cubicBezTo>
                  <a:pt x="17287" y="12471"/>
                  <a:pt x="17287" y="12471"/>
                  <a:pt x="17287" y="12471"/>
                </a:cubicBezTo>
                <a:cubicBezTo>
                  <a:pt x="19551" y="12471"/>
                  <a:pt x="19551" y="12471"/>
                  <a:pt x="19551" y="12471"/>
                </a:cubicBezTo>
                <a:cubicBezTo>
                  <a:pt x="19551" y="2049"/>
                  <a:pt x="19551" y="2049"/>
                  <a:pt x="19551" y="2049"/>
                </a:cubicBezTo>
                <a:cubicBezTo>
                  <a:pt x="7368" y="2049"/>
                  <a:pt x="7368" y="2049"/>
                  <a:pt x="7368" y="2049"/>
                </a:cubicBezTo>
                <a:cubicBezTo>
                  <a:pt x="7368" y="3055"/>
                  <a:pt x="7368" y="3055"/>
                  <a:pt x="7368" y="3055"/>
                </a:cubicBezTo>
                <a:cubicBezTo>
                  <a:pt x="5355" y="3055"/>
                  <a:pt x="5355" y="3055"/>
                  <a:pt x="5355" y="3055"/>
                </a:cubicBezTo>
                <a:cubicBezTo>
                  <a:pt x="5355" y="1042"/>
                  <a:pt x="5355" y="1042"/>
                  <a:pt x="5355" y="1042"/>
                </a:cubicBezTo>
                <a:cubicBezTo>
                  <a:pt x="5355" y="539"/>
                  <a:pt x="5858" y="0"/>
                  <a:pt x="6361" y="0"/>
                </a:cubicBezTo>
                <a:cubicBezTo>
                  <a:pt x="20594" y="0"/>
                  <a:pt x="20594" y="0"/>
                  <a:pt x="20594" y="0"/>
                </a:cubicBezTo>
                <a:cubicBezTo>
                  <a:pt x="21348" y="0"/>
                  <a:pt x="21600" y="539"/>
                  <a:pt x="21600" y="1042"/>
                </a:cubicBezTo>
                <a:cubicBezTo>
                  <a:pt x="21600" y="16532"/>
                  <a:pt x="21600" y="16532"/>
                  <a:pt x="21600" y="16532"/>
                </a:cubicBezTo>
                <a:cubicBezTo>
                  <a:pt x="21600" y="17287"/>
                  <a:pt x="21348" y="17539"/>
                  <a:pt x="20594" y="17539"/>
                </a:cubicBezTo>
                <a:close/>
                <a:moveTo>
                  <a:pt x="16281" y="5103"/>
                </a:moveTo>
                <a:cubicBezTo>
                  <a:pt x="16281" y="20594"/>
                  <a:pt x="16281" y="20594"/>
                  <a:pt x="16281" y="20594"/>
                </a:cubicBezTo>
                <a:cubicBezTo>
                  <a:pt x="16281" y="21348"/>
                  <a:pt x="15778" y="21600"/>
                  <a:pt x="15239" y="21600"/>
                </a:cubicBezTo>
                <a:cubicBezTo>
                  <a:pt x="1042" y="21600"/>
                  <a:pt x="1042" y="21600"/>
                  <a:pt x="1042" y="21600"/>
                </a:cubicBezTo>
                <a:cubicBezTo>
                  <a:pt x="539" y="21600"/>
                  <a:pt x="0" y="21348"/>
                  <a:pt x="0" y="20594"/>
                </a:cubicBezTo>
                <a:cubicBezTo>
                  <a:pt x="0" y="5103"/>
                  <a:pt x="0" y="5103"/>
                  <a:pt x="0" y="5103"/>
                </a:cubicBezTo>
                <a:cubicBezTo>
                  <a:pt x="0" y="4600"/>
                  <a:pt x="539" y="4061"/>
                  <a:pt x="1042" y="4061"/>
                </a:cubicBezTo>
                <a:cubicBezTo>
                  <a:pt x="15239" y="4061"/>
                  <a:pt x="15239" y="4061"/>
                  <a:pt x="15239" y="4061"/>
                </a:cubicBezTo>
                <a:cubicBezTo>
                  <a:pt x="15778" y="4061"/>
                  <a:pt x="16281" y="4600"/>
                  <a:pt x="16281" y="5103"/>
                </a:cubicBezTo>
                <a:close/>
                <a:moveTo>
                  <a:pt x="14232" y="6110"/>
                </a:moveTo>
                <a:cubicBezTo>
                  <a:pt x="2049" y="6110"/>
                  <a:pt x="2049" y="6110"/>
                  <a:pt x="2049" y="6110"/>
                </a:cubicBezTo>
                <a:cubicBezTo>
                  <a:pt x="2049" y="16532"/>
                  <a:pt x="2049" y="16532"/>
                  <a:pt x="2049" y="16532"/>
                </a:cubicBezTo>
                <a:cubicBezTo>
                  <a:pt x="14232" y="16532"/>
                  <a:pt x="14232" y="16532"/>
                  <a:pt x="14232" y="16532"/>
                </a:cubicBezTo>
                <a:lnTo>
                  <a:pt x="14232" y="6110"/>
                </a:lnTo>
                <a:close/>
              </a:path>
            </a:pathLst>
          </a:custGeom>
          <a:solidFill>
            <a:srgbClr val="E59D4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238" name="业务微服务"/>
          <p:cNvSpPr/>
          <p:nvPr/>
        </p:nvSpPr>
        <p:spPr>
          <a:xfrm>
            <a:off x="9147577" y="7001714"/>
            <a:ext cx="1797045" cy="1540670"/>
          </a:xfrm>
          <a:prstGeom prst="rect">
            <a:avLst/>
          </a:prstGeom>
          <a:solidFill>
            <a:srgbClr val="FFFFFF"/>
          </a:solidFill>
          <a:ln w="50800">
            <a:solidFill>
              <a:srgbClr val="E59D46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业务微服务</a:t>
            </a:r>
          </a:p>
        </p:txBody>
      </p:sp>
      <p:sp>
        <p:nvSpPr>
          <p:cNvPr id="239" name="形状"/>
          <p:cNvSpPr/>
          <p:nvPr/>
        </p:nvSpPr>
        <p:spPr>
          <a:xfrm>
            <a:off x="9656445" y="7206714"/>
            <a:ext cx="600075" cy="576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4" y="17539"/>
                </a:moveTo>
                <a:cubicBezTo>
                  <a:pt x="17287" y="17539"/>
                  <a:pt x="17287" y="17539"/>
                  <a:pt x="17287" y="17539"/>
                </a:cubicBezTo>
                <a:cubicBezTo>
                  <a:pt x="17287" y="12471"/>
                  <a:pt x="17287" y="12471"/>
                  <a:pt x="17287" y="12471"/>
                </a:cubicBezTo>
                <a:cubicBezTo>
                  <a:pt x="19551" y="12471"/>
                  <a:pt x="19551" y="12471"/>
                  <a:pt x="19551" y="12471"/>
                </a:cubicBezTo>
                <a:cubicBezTo>
                  <a:pt x="19551" y="2049"/>
                  <a:pt x="19551" y="2049"/>
                  <a:pt x="19551" y="2049"/>
                </a:cubicBezTo>
                <a:cubicBezTo>
                  <a:pt x="7368" y="2049"/>
                  <a:pt x="7368" y="2049"/>
                  <a:pt x="7368" y="2049"/>
                </a:cubicBezTo>
                <a:cubicBezTo>
                  <a:pt x="7368" y="3055"/>
                  <a:pt x="7368" y="3055"/>
                  <a:pt x="7368" y="3055"/>
                </a:cubicBezTo>
                <a:cubicBezTo>
                  <a:pt x="5355" y="3055"/>
                  <a:pt x="5355" y="3055"/>
                  <a:pt x="5355" y="3055"/>
                </a:cubicBezTo>
                <a:cubicBezTo>
                  <a:pt x="5355" y="1042"/>
                  <a:pt x="5355" y="1042"/>
                  <a:pt x="5355" y="1042"/>
                </a:cubicBezTo>
                <a:cubicBezTo>
                  <a:pt x="5355" y="539"/>
                  <a:pt x="5858" y="0"/>
                  <a:pt x="6361" y="0"/>
                </a:cubicBezTo>
                <a:cubicBezTo>
                  <a:pt x="20594" y="0"/>
                  <a:pt x="20594" y="0"/>
                  <a:pt x="20594" y="0"/>
                </a:cubicBezTo>
                <a:cubicBezTo>
                  <a:pt x="21348" y="0"/>
                  <a:pt x="21600" y="539"/>
                  <a:pt x="21600" y="1042"/>
                </a:cubicBezTo>
                <a:cubicBezTo>
                  <a:pt x="21600" y="16532"/>
                  <a:pt x="21600" y="16532"/>
                  <a:pt x="21600" y="16532"/>
                </a:cubicBezTo>
                <a:cubicBezTo>
                  <a:pt x="21600" y="17287"/>
                  <a:pt x="21348" y="17539"/>
                  <a:pt x="20594" y="17539"/>
                </a:cubicBezTo>
                <a:close/>
                <a:moveTo>
                  <a:pt x="16281" y="5103"/>
                </a:moveTo>
                <a:cubicBezTo>
                  <a:pt x="16281" y="20594"/>
                  <a:pt x="16281" y="20594"/>
                  <a:pt x="16281" y="20594"/>
                </a:cubicBezTo>
                <a:cubicBezTo>
                  <a:pt x="16281" y="21348"/>
                  <a:pt x="15778" y="21600"/>
                  <a:pt x="15239" y="21600"/>
                </a:cubicBezTo>
                <a:cubicBezTo>
                  <a:pt x="1042" y="21600"/>
                  <a:pt x="1042" y="21600"/>
                  <a:pt x="1042" y="21600"/>
                </a:cubicBezTo>
                <a:cubicBezTo>
                  <a:pt x="539" y="21600"/>
                  <a:pt x="0" y="21348"/>
                  <a:pt x="0" y="20594"/>
                </a:cubicBezTo>
                <a:cubicBezTo>
                  <a:pt x="0" y="5103"/>
                  <a:pt x="0" y="5103"/>
                  <a:pt x="0" y="5103"/>
                </a:cubicBezTo>
                <a:cubicBezTo>
                  <a:pt x="0" y="4600"/>
                  <a:pt x="539" y="4061"/>
                  <a:pt x="1042" y="4061"/>
                </a:cubicBezTo>
                <a:cubicBezTo>
                  <a:pt x="15239" y="4061"/>
                  <a:pt x="15239" y="4061"/>
                  <a:pt x="15239" y="4061"/>
                </a:cubicBezTo>
                <a:cubicBezTo>
                  <a:pt x="15778" y="4061"/>
                  <a:pt x="16281" y="4600"/>
                  <a:pt x="16281" y="5103"/>
                </a:cubicBezTo>
                <a:close/>
                <a:moveTo>
                  <a:pt x="14232" y="6110"/>
                </a:moveTo>
                <a:cubicBezTo>
                  <a:pt x="2049" y="6110"/>
                  <a:pt x="2049" y="6110"/>
                  <a:pt x="2049" y="6110"/>
                </a:cubicBezTo>
                <a:cubicBezTo>
                  <a:pt x="2049" y="16532"/>
                  <a:pt x="2049" y="16532"/>
                  <a:pt x="2049" y="16532"/>
                </a:cubicBezTo>
                <a:cubicBezTo>
                  <a:pt x="14232" y="16532"/>
                  <a:pt x="14232" y="16532"/>
                  <a:pt x="14232" y="16532"/>
                </a:cubicBezTo>
                <a:lnTo>
                  <a:pt x="14232" y="6110"/>
                </a:lnTo>
                <a:close/>
              </a:path>
            </a:pathLst>
          </a:custGeom>
          <a:solidFill>
            <a:srgbClr val="E59D4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240" name="ZooKeeper集群"/>
          <p:cNvSpPr/>
          <p:nvPr/>
        </p:nvSpPr>
        <p:spPr>
          <a:xfrm>
            <a:off x="7979593" y="4628688"/>
            <a:ext cx="3624214" cy="1073538"/>
          </a:xfrm>
          <a:prstGeom prst="rect">
            <a:avLst/>
          </a:prstGeom>
          <a:solidFill>
            <a:srgbClr val="FFFFFF"/>
          </a:solidFill>
          <a:ln w="50800">
            <a:solidFill>
              <a:srgbClr val="E59D46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 sz="2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                    ZooKeeper集群       </a:t>
            </a:r>
          </a:p>
        </p:txBody>
      </p:sp>
      <p:pic>
        <p:nvPicPr>
          <p:cNvPr id="24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3683" y="4812772"/>
            <a:ext cx="668517" cy="668517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系统网关"/>
          <p:cNvSpPr/>
          <p:nvPr/>
        </p:nvSpPr>
        <p:spPr>
          <a:xfrm>
            <a:off x="12458320" y="6816869"/>
            <a:ext cx="1617813" cy="1910359"/>
          </a:xfrm>
          <a:prstGeom prst="rect">
            <a:avLst/>
          </a:prstGeom>
          <a:solidFill>
            <a:srgbClr val="FFFFFF"/>
          </a:solidFill>
          <a:ln w="50800">
            <a:solidFill>
              <a:srgbClr val="48586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系统网关</a:t>
            </a:r>
          </a:p>
        </p:txBody>
      </p:sp>
      <p:sp>
        <p:nvSpPr>
          <p:cNvPr id="243" name="形状"/>
          <p:cNvSpPr/>
          <p:nvPr/>
        </p:nvSpPr>
        <p:spPr>
          <a:xfrm>
            <a:off x="12902820" y="7121643"/>
            <a:ext cx="757500" cy="572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488"/>
                </a:moveTo>
                <a:cubicBezTo>
                  <a:pt x="21600" y="21322"/>
                  <a:pt x="21065" y="21600"/>
                  <a:pt x="20530" y="21600"/>
                </a:cubicBezTo>
                <a:cubicBezTo>
                  <a:pt x="20262" y="21600"/>
                  <a:pt x="19994" y="21600"/>
                  <a:pt x="19727" y="21600"/>
                </a:cubicBezTo>
                <a:cubicBezTo>
                  <a:pt x="14566" y="17391"/>
                  <a:pt x="14566" y="17391"/>
                  <a:pt x="14566" y="17391"/>
                </a:cubicBezTo>
                <a:cubicBezTo>
                  <a:pt x="7302" y="21600"/>
                  <a:pt x="7302" y="21600"/>
                  <a:pt x="7302" y="21600"/>
                </a:cubicBezTo>
                <a:cubicBezTo>
                  <a:pt x="6996" y="21600"/>
                  <a:pt x="6996" y="21600"/>
                  <a:pt x="6728" y="21600"/>
                </a:cubicBezTo>
                <a:cubicBezTo>
                  <a:pt x="6461" y="21600"/>
                  <a:pt x="6193" y="21600"/>
                  <a:pt x="6193" y="21600"/>
                </a:cubicBezTo>
                <a:cubicBezTo>
                  <a:pt x="268" y="17113"/>
                  <a:pt x="268" y="17113"/>
                  <a:pt x="268" y="17113"/>
                </a:cubicBezTo>
                <a:cubicBezTo>
                  <a:pt x="0" y="16835"/>
                  <a:pt x="0" y="16557"/>
                  <a:pt x="0" y="15962"/>
                </a:cubicBezTo>
                <a:cubicBezTo>
                  <a:pt x="0" y="1112"/>
                  <a:pt x="0" y="1112"/>
                  <a:pt x="0" y="1112"/>
                </a:cubicBezTo>
                <a:cubicBezTo>
                  <a:pt x="0" y="556"/>
                  <a:pt x="268" y="0"/>
                  <a:pt x="1070" y="0"/>
                </a:cubicBezTo>
                <a:cubicBezTo>
                  <a:pt x="1338" y="0"/>
                  <a:pt x="1338" y="0"/>
                  <a:pt x="1606" y="278"/>
                </a:cubicBezTo>
                <a:cubicBezTo>
                  <a:pt x="6728" y="4209"/>
                  <a:pt x="6728" y="4209"/>
                  <a:pt x="6728" y="4209"/>
                </a:cubicBezTo>
                <a:cubicBezTo>
                  <a:pt x="14298" y="0"/>
                  <a:pt x="14298" y="0"/>
                  <a:pt x="14298" y="0"/>
                </a:cubicBezTo>
                <a:lnTo>
                  <a:pt x="14566" y="0"/>
                </a:lnTo>
                <a:cubicBezTo>
                  <a:pt x="14872" y="0"/>
                  <a:pt x="15139" y="0"/>
                  <a:pt x="15407" y="278"/>
                </a:cubicBezTo>
                <a:cubicBezTo>
                  <a:pt x="21065" y="4765"/>
                  <a:pt x="21065" y="4765"/>
                  <a:pt x="21065" y="4765"/>
                </a:cubicBezTo>
                <a:cubicBezTo>
                  <a:pt x="21332" y="5043"/>
                  <a:pt x="21600" y="5321"/>
                  <a:pt x="21600" y="5599"/>
                </a:cubicBezTo>
                <a:lnTo>
                  <a:pt x="21600" y="20488"/>
                </a:lnTo>
                <a:close/>
                <a:moveTo>
                  <a:pt x="5658" y="18225"/>
                </a:moveTo>
                <a:cubicBezTo>
                  <a:pt x="5658" y="6154"/>
                  <a:pt x="5658" y="6154"/>
                  <a:pt x="5658" y="6154"/>
                </a:cubicBezTo>
                <a:cubicBezTo>
                  <a:pt x="2141" y="3335"/>
                  <a:pt x="2141" y="3335"/>
                  <a:pt x="2141" y="3335"/>
                </a:cubicBezTo>
                <a:cubicBezTo>
                  <a:pt x="2141" y="15406"/>
                  <a:pt x="2141" y="15406"/>
                  <a:pt x="2141" y="15406"/>
                </a:cubicBezTo>
                <a:lnTo>
                  <a:pt x="5658" y="18225"/>
                </a:lnTo>
                <a:close/>
                <a:moveTo>
                  <a:pt x="13495" y="3057"/>
                </a:moveTo>
                <a:cubicBezTo>
                  <a:pt x="7837" y="6154"/>
                  <a:pt x="7837" y="6154"/>
                  <a:pt x="7837" y="6154"/>
                </a:cubicBezTo>
                <a:cubicBezTo>
                  <a:pt x="7837" y="18781"/>
                  <a:pt x="7837" y="18781"/>
                  <a:pt x="7837" y="18781"/>
                </a:cubicBezTo>
                <a:cubicBezTo>
                  <a:pt x="13495" y="15406"/>
                  <a:pt x="13495" y="15406"/>
                  <a:pt x="13495" y="15406"/>
                </a:cubicBezTo>
                <a:lnTo>
                  <a:pt x="13495" y="3057"/>
                </a:lnTo>
                <a:close/>
                <a:moveTo>
                  <a:pt x="19459" y="6154"/>
                </a:moveTo>
                <a:cubicBezTo>
                  <a:pt x="15674" y="3335"/>
                  <a:pt x="15674" y="3335"/>
                  <a:pt x="15674" y="3335"/>
                </a:cubicBezTo>
                <a:cubicBezTo>
                  <a:pt x="15674" y="15406"/>
                  <a:pt x="15674" y="15406"/>
                  <a:pt x="15674" y="15406"/>
                </a:cubicBezTo>
                <a:cubicBezTo>
                  <a:pt x="19459" y="18225"/>
                  <a:pt x="19459" y="18225"/>
                  <a:pt x="19459" y="18225"/>
                </a:cubicBezTo>
                <a:lnTo>
                  <a:pt x="19459" y="6154"/>
                </a:lnTo>
                <a:close/>
              </a:path>
            </a:pathLst>
          </a:custGeom>
          <a:solidFill>
            <a:srgbClr val="485868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244" name="线条"/>
          <p:cNvSpPr/>
          <p:nvPr/>
        </p:nvSpPr>
        <p:spPr>
          <a:xfrm flipV="1">
            <a:off x="5103042" y="7888713"/>
            <a:ext cx="1134983" cy="1"/>
          </a:xfrm>
          <a:prstGeom prst="line">
            <a:avLst/>
          </a:prstGeom>
          <a:ln w="25400">
            <a:solidFill>
              <a:srgbClr val="475467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45" name="HTTP"/>
          <p:cNvSpPr txBox="1"/>
          <p:nvPr/>
        </p:nvSpPr>
        <p:spPr>
          <a:xfrm>
            <a:off x="5370105" y="7482110"/>
            <a:ext cx="600746" cy="34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HTTP</a:t>
            </a:r>
          </a:p>
        </p:txBody>
      </p:sp>
      <p:sp>
        <p:nvSpPr>
          <p:cNvPr id="246" name="线条"/>
          <p:cNvSpPr/>
          <p:nvPr/>
        </p:nvSpPr>
        <p:spPr>
          <a:xfrm flipV="1">
            <a:off x="9914529" y="5697084"/>
            <a:ext cx="1" cy="1316222"/>
          </a:xfrm>
          <a:prstGeom prst="line">
            <a:avLst/>
          </a:prstGeom>
          <a:ln w="25400">
            <a:solidFill>
              <a:srgbClr val="E59D46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47" name="注册"/>
          <p:cNvSpPr txBox="1"/>
          <p:nvPr/>
        </p:nvSpPr>
        <p:spPr>
          <a:xfrm>
            <a:off x="9926818" y="6106819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注册</a:t>
            </a:r>
          </a:p>
        </p:txBody>
      </p:sp>
      <p:sp>
        <p:nvSpPr>
          <p:cNvPr id="248" name="线条"/>
          <p:cNvSpPr/>
          <p:nvPr/>
        </p:nvSpPr>
        <p:spPr>
          <a:xfrm flipV="1">
            <a:off x="7116451" y="5697085"/>
            <a:ext cx="1859779" cy="1305916"/>
          </a:xfrm>
          <a:prstGeom prst="line">
            <a:avLst/>
          </a:prstGeom>
          <a:ln w="25400">
            <a:solidFill>
              <a:srgbClr val="E59D46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49" name="注册"/>
          <p:cNvSpPr txBox="1"/>
          <p:nvPr/>
        </p:nvSpPr>
        <p:spPr>
          <a:xfrm>
            <a:off x="7361311" y="6145645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注册</a:t>
            </a:r>
          </a:p>
        </p:txBody>
      </p:sp>
      <p:grpSp>
        <p:nvGrpSpPr>
          <p:cNvPr id="253" name="成组"/>
          <p:cNvGrpSpPr/>
          <p:nvPr/>
        </p:nvGrpSpPr>
        <p:grpSpPr>
          <a:xfrm>
            <a:off x="8846343" y="3417446"/>
            <a:ext cx="600075" cy="142913"/>
            <a:chOff x="0" y="0"/>
            <a:chExt cx="600074" cy="142912"/>
          </a:xfrm>
        </p:grpSpPr>
        <p:sp>
          <p:nvSpPr>
            <p:cNvPr id="250" name="圆形"/>
            <p:cNvSpPr/>
            <p:nvPr/>
          </p:nvSpPr>
          <p:spPr>
            <a:xfrm>
              <a:off x="-1" y="-1"/>
              <a:ext cx="142876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251" name="圆形"/>
            <p:cNvSpPr/>
            <p:nvPr/>
          </p:nvSpPr>
          <p:spPr>
            <a:xfrm>
              <a:off x="2286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252" name="圆形"/>
            <p:cNvSpPr/>
            <p:nvPr/>
          </p:nvSpPr>
          <p:spPr>
            <a:xfrm>
              <a:off x="4572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  <p:sp>
        <p:nvSpPr>
          <p:cNvPr id="254" name="网关微服务"/>
          <p:cNvSpPr/>
          <p:nvPr/>
        </p:nvSpPr>
        <p:spPr>
          <a:xfrm>
            <a:off x="4956577" y="4470558"/>
            <a:ext cx="1981229" cy="1379426"/>
          </a:xfrm>
          <a:prstGeom prst="rect">
            <a:avLst/>
          </a:prstGeom>
          <a:solidFill>
            <a:srgbClr val="FFFFFF"/>
          </a:solidFill>
          <a:ln w="50800">
            <a:solidFill>
              <a:srgbClr val="E59D46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网关微服务</a:t>
            </a:r>
          </a:p>
        </p:txBody>
      </p:sp>
      <p:sp>
        <p:nvSpPr>
          <p:cNvPr id="255" name="形状"/>
          <p:cNvSpPr/>
          <p:nvPr/>
        </p:nvSpPr>
        <p:spPr>
          <a:xfrm>
            <a:off x="5647154" y="4623421"/>
            <a:ext cx="600075" cy="576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4" y="17539"/>
                </a:moveTo>
                <a:cubicBezTo>
                  <a:pt x="17287" y="17539"/>
                  <a:pt x="17287" y="17539"/>
                  <a:pt x="17287" y="17539"/>
                </a:cubicBezTo>
                <a:cubicBezTo>
                  <a:pt x="17287" y="12471"/>
                  <a:pt x="17287" y="12471"/>
                  <a:pt x="17287" y="12471"/>
                </a:cubicBezTo>
                <a:cubicBezTo>
                  <a:pt x="19551" y="12471"/>
                  <a:pt x="19551" y="12471"/>
                  <a:pt x="19551" y="12471"/>
                </a:cubicBezTo>
                <a:cubicBezTo>
                  <a:pt x="19551" y="2049"/>
                  <a:pt x="19551" y="2049"/>
                  <a:pt x="19551" y="2049"/>
                </a:cubicBezTo>
                <a:cubicBezTo>
                  <a:pt x="7368" y="2049"/>
                  <a:pt x="7368" y="2049"/>
                  <a:pt x="7368" y="2049"/>
                </a:cubicBezTo>
                <a:cubicBezTo>
                  <a:pt x="7368" y="3055"/>
                  <a:pt x="7368" y="3055"/>
                  <a:pt x="7368" y="3055"/>
                </a:cubicBezTo>
                <a:cubicBezTo>
                  <a:pt x="5355" y="3055"/>
                  <a:pt x="5355" y="3055"/>
                  <a:pt x="5355" y="3055"/>
                </a:cubicBezTo>
                <a:cubicBezTo>
                  <a:pt x="5355" y="1042"/>
                  <a:pt x="5355" y="1042"/>
                  <a:pt x="5355" y="1042"/>
                </a:cubicBezTo>
                <a:cubicBezTo>
                  <a:pt x="5355" y="539"/>
                  <a:pt x="5858" y="0"/>
                  <a:pt x="6361" y="0"/>
                </a:cubicBezTo>
                <a:cubicBezTo>
                  <a:pt x="20594" y="0"/>
                  <a:pt x="20594" y="0"/>
                  <a:pt x="20594" y="0"/>
                </a:cubicBezTo>
                <a:cubicBezTo>
                  <a:pt x="21348" y="0"/>
                  <a:pt x="21600" y="539"/>
                  <a:pt x="21600" y="1042"/>
                </a:cubicBezTo>
                <a:cubicBezTo>
                  <a:pt x="21600" y="16532"/>
                  <a:pt x="21600" y="16532"/>
                  <a:pt x="21600" y="16532"/>
                </a:cubicBezTo>
                <a:cubicBezTo>
                  <a:pt x="21600" y="17287"/>
                  <a:pt x="21348" y="17539"/>
                  <a:pt x="20594" y="17539"/>
                </a:cubicBezTo>
                <a:close/>
                <a:moveTo>
                  <a:pt x="16281" y="5103"/>
                </a:moveTo>
                <a:cubicBezTo>
                  <a:pt x="16281" y="20594"/>
                  <a:pt x="16281" y="20594"/>
                  <a:pt x="16281" y="20594"/>
                </a:cubicBezTo>
                <a:cubicBezTo>
                  <a:pt x="16281" y="21348"/>
                  <a:pt x="15778" y="21600"/>
                  <a:pt x="15239" y="21600"/>
                </a:cubicBezTo>
                <a:cubicBezTo>
                  <a:pt x="1042" y="21600"/>
                  <a:pt x="1042" y="21600"/>
                  <a:pt x="1042" y="21600"/>
                </a:cubicBezTo>
                <a:cubicBezTo>
                  <a:pt x="539" y="21600"/>
                  <a:pt x="0" y="21348"/>
                  <a:pt x="0" y="20594"/>
                </a:cubicBezTo>
                <a:cubicBezTo>
                  <a:pt x="0" y="5103"/>
                  <a:pt x="0" y="5103"/>
                  <a:pt x="0" y="5103"/>
                </a:cubicBezTo>
                <a:cubicBezTo>
                  <a:pt x="0" y="4600"/>
                  <a:pt x="539" y="4061"/>
                  <a:pt x="1042" y="4061"/>
                </a:cubicBezTo>
                <a:cubicBezTo>
                  <a:pt x="15239" y="4061"/>
                  <a:pt x="15239" y="4061"/>
                  <a:pt x="15239" y="4061"/>
                </a:cubicBezTo>
                <a:cubicBezTo>
                  <a:pt x="15778" y="4061"/>
                  <a:pt x="16281" y="4600"/>
                  <a:pt x="16281" y="5103"/>
                </a:cubicBezTo>
                <a:close/>
                <a:moveTo>
                  <a:pt x="14232" y="6110"/>
                </a:moveTo>
                <a:cubicBezTo>
                  <a:pt x="2049" y="6110"/>
                  <a:pt x="2049" y="6110"/>
                  <a:pt x="2049" y="6110"/>
                </a:cubicBezTo>
                <a:cubicBezTo>
                  <a:pt x="2049" y="16532"/>
                  <a:pt x="2049" y="16532"/>
                  <a:pt x="2049" y="16532"/>
                </a:cubicBezTo>
                <a:cubicBezTo>
                  <a:pt x="14232" y="16532"/>
                  <a:pt x="14232" y="16532"/>
                  <a:pt x="14232" y="16532"/>
                </a:cubicBezTo>
                <a:lnTo>
                  <a:pt x="14232" y="6110"/>
                </a:lnTo>
                <a:close/>
              </a:path>
            </a:pathLst>
          </a:custGeom>
          <a:solidFill>
            <a:srgbClr val="E59D4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256" name="线条"/>
          <p:cNvSpPr/>
          <p:nvPr/>
        </p:nvSpPr>
        <p:spPr>
          <a:xfrm>
            <a:off x="6950018" y="5149810"/>
            <a:ext cx="1036344" cy="1"/>
          </a:xfrm>
          <a:prstGeom prst="line">
            <a:avLst/>
          </a:prstGeom>
          <a:ln w="25400">
            <a:solidFill>
              <a:srgbClr val="E59D46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57" name="同步"/>
          <p:cNvSpPr txBox="1"/>
          <p:nvPr/>
        </p:nvSpPr>
        <p:spPr>
          <a:xfrm>
            <a:off x="7182439" y="4780393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同步</a:t>
            </a:r>
          </a:p>
        </p:txBody>
      </p:sp>
      <p:sp>
        <p:nvSpPr>
          <p:cNvPr id="258" name="线条"/>
          <p:cNvSpPr/>
          <p:nvPr/>
        </p:nvSpPr>
        <p:spPr>
          <a:xfrm flipV="1">
            <a:off x="4307359" y="5814073"/>
            <a:ext cx="1553663" cy="1072060"/>
          </a:xfrm>
          <a:prstGeom prst="line">
            <a:avLst/>
          </a:prstGeom>
          <a:ln w="25400">
            <a:solidFill>
              <a:srgbClr val="475467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59" name="同步"/>
          <p:cNvSpPr txBox="1"/>
          <p:nvPr/>
        </p:nvSpPr>
        <p:spPr>
          <a:xfrm>
            <a:off x="4572699" y="5996384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同步</a:t>
            </a:r>
          </a:p>
        </p:txBody>
      </p:sp>
      <p:sp>
        <p:nvSpPr>
          <p:cNvPr id="260" name="线条"/>
          <p:cNvSpPr/>
          <p:nvPr/>
        </p:nvSpPr>
        <p:spPr>
          <a:xfrm>
            <a:off x="8005050" y="7899460"/>
            <a:ext cx="1134983" cy="1"/>
          </a:xfrm>
          <a:prstGeom prst="line">
            <a:avLst/>
          </a:prstGeom>
          <a:ln w="25400">
            <a:solidFill>
              <a:srgbClr val="E59D46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61" name="RPC"/>
          <p:cNvSpPr txBox="1"/>
          <p:nvPr/>
        </p:nvSpPr>
        <p:spPr>
          <a:xfrm>
            <a:off x="8296465" y="7600425"/>
            <a:ext cx="478409" cy="34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RPC</a:t>
            </a:r>
          </a:p>
        </p:txBody>
      </p:sp>
      <p:sp>
        <p:nvSpPr>
          <p:cNvPr id="262" name="业务微服务"/>
          <p:cNvSpPr/>
          <p:nvPr/>
        </p:nvSpPr>
        <p:spPr>
          <a:xfrm>
            <a:off x="9147577" y="9280824"/>
            <a:ext cx="1797045" cy="1540669"/>
          </a:xfrm>
          <a:prstGeom prst="rect">
            <a:avLst/>
          </a:prstGeom>
          <a:solidFill>
            <a:srgbClr val="FFFFFF"/>
          </a:solidFill>
          <a:ln w="50800">
            <a:solidFill>
              <a:srgbClr val="E59D46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业务微服务</a:t>
            </a:r>
          </a:p>
        </p:txBody>
      </p:sp>
      <p:sp>
        <p:nvSpPr>
          <p:cNvPr id="263" name="形状"/>
          <p:cNvSpPr/>
          <p:nvPr/>
        </p:nvSpPr>
        <p:spPr>
          <a:xfrm>
            <a:off x="9656445" y="9485824"/>
            <a:ext cx="600075" cy="576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4" y="17539"/>
                </a:moveTo>
                <a:cubicBezTo>
                  <a:pt x="17287" y="17539"/>
                  <a:pt x="17287" y="17539"/>
                  <a:pt x="17287" y="17539"/>
                </a:cubicBezTo>
                <a:cubicBezTo>
                  <a:pt x="17287" y="12471"/>
                  <a:pt x="17287" y="12471"/>
                  <a:pt x="17287" y="12471"/>
                </a:cubicBezTo>
                <a:cubicBezTo>
                  <a:pt x="19551" y="12471"/>
                  <a:pt x="19551" y="12471"/>
                  <a:pt x="19551" y="12471"/>
                </a:cubicBezTo>
                <a:cubicBezTo>
                  <a:pt x="19551" y="2049"/>
                  <a:pt x="19551" y="2049"/>
                  <a:pt x="19551" y="2049"/>
                </a:cubicBezTo>
                <a:cubicBezTo>
                  <a:pt x="7368" y="2049"/>
                  <a:pt x="7368" y="2049"/>
                  <a:pt x="7368" y="2049"/>
                </a:cubicBezTo>
                <a:cubicBezTo>
                  <a:pt x="7368" y="3055"/>
                  <a:pt x="7368" y="3055"/>
                  <a:pt x="7368" y="3055"/>
                </a:cubicBezTo>
                <a:cubicBezTo>
                  <a:pt x="5355" y="3055"/>
                  <a:pt x="5355" y="3055"/>
                  <a:pt x="5355" y="3055"/>
                </a:cubicBezTo>
                <a:cubicBezTo>
                  <a:pt x="5355" y="1042"/>
                  <a:pt x="5355" y="1042"/>
                  <a:pt x="5355" y="1042"/>
                </a:cubicBezTo>
                <a:cubicBezTo>
                  <a:pt x="5355" y="539"/>
                  <a:pt x="5858" y="0"/>
                  <a:pt x="6361" y="0"/>
                </a:cubicBezTo>
                <a:cubicBezTo>
                  <a:pt x="20594" y="0"/>
                  <a:pt x="20594" y="0"/>
                  <a:pt x="20594" y="0"/>
                </a:cubicBezTo>
                <a:cubicBezTo>
                  <a:pt x="21348" y="0"/>
                  <a:pt x="21600" y="539"/>
                  <a:pt x="21600" y="1042"/>
                </a:cubicBezTo>
                <a:cubicBezTo>
                  <a:pt x="21600" y="16532"/>
                  <a:pt x="21600" y="16532"/>
                  <a:pt x="21600" y="16532"/>
                </a:cubicBezTo>
                <a:cubicBezTo>
                  <a:pt x="21600" y="17287"/>
                  <a:pt x="21348" y="17539"/>
                  <a:pt x="20594" y="17539"/>
                </a:cubicBezTo>
                <a:close/>
                <a:moveTo>
                  <a:pt x="16281" y="5103"/>
                </a:moveTo>
                <a:cubicBezTo>
                  <a:pt x="16281" y="20594"/>
                  <a:pt x="16281" y="20594"/>
                  <a:pt x="16281" y="20594"/>
                </a:cubicBezTo>
                <a:cubicBezTo>
                  <a:pt x="16281" y="21348"/>
                  <a:pt x="15778" y="21600"/>
                  <a:pt x="15239" y="21600"/>
                </a:cubicBezTo>
                <a:cubicBezTo>
                  <a:pt x="1042" y="21600"/>
                  <a:pt x="1042" y="21600"/>
                  <a:pt x="1042" y="21600"/>
                </a:cubicBezTo>
                <a:cubicBezTo>
                  <a:pt x="539" y="21600"/>
                  <a:pt x="0" y="21348"/>
                  <a:pt x="0" y="20594"/>
                </a:cubicBezTo>
                <a:cubicBezTo>
                  <a:pt x="0" y="5103"/>
                  <a:pt x="0" y="5103"/>
                  <a:pt x="0" y="5103"/>
                </a:cubicBezTo>
                <a:cubicBezTo>
                  <a:pt x="0" y="4600"/>
                  <a:pt x="539" y="4061"/>
                  <a:pt x="1042" y="4061"/>
                </a:cubicBezTo>
                <a:cubicBezTo>
                  <a:pt x="15239" y="4061"/>
                  <a:pt x="15239" y="4061"/>
                  <a:pt x="15239" y="4061"/>
                </a:cubicBezTo>
                <a:cubicBezTo>
                  <a:pt x="15778" y="4061"/>
                  <a:pt x="16281" y="4600"/>
                  <a:pt x="16281" y="5103"/>
                </a:cubicBezTo>
                <a:close/>
                <a:moveTo>
                  <a:pt x="14232" y="6110"/>
                </a:moveTo>
                <a:cubicBezTo>
                  <a:pt x="2049" y="6110"/>
                  <a:pt x="2049" y="6110"/>
                  <a:pt x="2049" y="6110"/>
                </a:cubicBezTo>
                <a:cubicBezTo>
                  <a:pt x="2049" y="16532"/>
                  <a:pt x="2049" y="16532"/>
                  <a:pt x="2049" y="16532"/>
                </a:cubicBezTo>
                <a:cubicBezTo>
                  <a:pt x="14232" y="16532"/>
                  <a:pt x="14232" y="16532"/>
                  <a:pt x="14232" y="16532"/>
                </a:cubicBezTo>
                <a:lnTo>
                  <a:pt x="14232" y="6110"/>
                </a:lnTo>
                <a:close/>
              </a:path>
            </a:pathLst>
          </a:custGeom>
          <a:solidFill>
            <a:srgbClr val="E59D4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264" name="RPC"/>
          <p:cNvSpPr txBox="1"/>
          <p:nvPr/>
        </p:nvSpPr>
        <p:spPr>
          <a:xfrm>
            <a:off x="7572565" y="9498534"/>
            <a:ext cx="478409" cy="34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RPC</a:t>
            </a:r>
          </a:p>
        </p:txBody>
      </p:sp>
      <p:cxnSp>
        <p:nvCxnSpPr>
          <p:cNvPr id="265" name="连接线"/>
          <p:cNvCxnSpPr>
            <a:stCxn id="262" idx="0"/>
            <a:endCxn id="236" idx="0"/>
          </p:cNvCxnSpPr>
          <p:nvPr/>
        </p:nvCxnSpPr>
        <p:spPr>
          <a:xfrm flipH="1" flipV="1">
            <a:off x="7129055" y="7818834"/>
            <a:ext cx="2917045" cy="2232325"/>
          </a:xfrm>
          <a:prstGeom prst="straightConnector1">
            <a:avLst/>
          </a:prstGeom>
          <a:ln w="25400">
            <a:solidFill>
              <a:srgbClr val="E59D46"/>
            </a:solidFill>
            <a:miter lim="400000"/>
            <a:head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66" name="连接线"/>
          <p:cNvCxnSpPr>
            <a:stCxn id="262" idx="0"/>
            <a:endCxn id="240" idx="0"/>
          </p:cNvCxnSpPr>
          <p:nvPr/>
        </p:nvCxnSpPr>
        <p:spPr>
          <a:xfrm flipH="1" flipV="1">
            <a:off x="9791700" y="5165456"/>
            <a:ext cx="254400" cy="4885703"/>
          </a:xfrm>
          <a:prstGeom prst="straightConnector1">
            <a:avLst/>
          </a:prstGeom>
          <a:ln w="25400">
            <a:solidFill>
              <a:srgbClr val="DA9F56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67" name="注册"/>
          <p:cNvSpPr txBox="1"/>
          <p:nvPr/>
        </p:nvSpPr>
        <p:spPr>
          <a:xfrm>
            <a:off x="11222218" y="6145645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注册</a:t>
            </a:r>
          </a:p>
        </p:txBody>
      </p:sp>
      <p:cxnSp>
        <p:nvCxnSpPr>
          <p:cNvPr id="268" name="连接线"/>
          <p:cNvCxnSpPr>
            <a:stCxn id="262" idx="0"/>
            <a:endCxn id="242" idx="0"/>
          </p:cNvCxnSpPr>
          <p:nvPr/>
        </p:nvCxnSpPr>
        <p:spPr>
          <a:xfrm flipV="1">
            <a:off x="10046099" y="7772048"/>
            <a:ext cx="3221128" cy="2279111"/>
          </a:xfrm>
          <a:prstGeom prst="straightConnector1">
            <a:avLst/>
          </a:prstGeom>
          <a:ln w="25400">
            <a:solidFill>
              <a:srgbClr val="475467"/>
            </a:solidFill>
            <a:head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69" name="HTTP"/>
          <p:cNvSpPr txBox="1"/>
          <p:nvPr/>
        </p:nvSpPr>
        <p:spPr>
          <a:xfrm>
            <a:off x="12039220" y="9879534"/>
            <a:ext cx="600746" cy="34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HTTP</a:t>
            </a:r>
          </a:p>
        </p:txBody>
      </p:sp>
      <p:cxnSp>
        <p:nvCxnSpPr>
          <p:cNvPr id="270" name="连接线"/>
          <p:cNvCxnSpPr>
            <a:stCxn id="254" idx="0"/>
            <a:endCxn id="242" idx="0"/>
          </p:cNvCxnSpPr>
          <p:nvPr/>
        </p:nvCxnSpPr>
        <p:spPr>
          <a:xfrm>
            <a:off x="5947191" y="5160271"/>
            <a:ext cx="7320036" cy="2611778"/>
          </a:xfrm>
          <a:prstGeom prst="straightConnector1">
            <a:avLst/>
          </a:prstGeom>
          <a:ln w="25400">
            <a:solidFill>
              <a:srgbClr val="4B5866"/>
            </a:solidFill>
            <a:head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71" name="同步"/>
          <p:cNvSpPr txBox="1"/>
          <p:nvPr/>
        </p:nvSpPr>
        <p:spPr>
          <a:xfrm>
            <a:off x="12738799" y="4573984"/>
            <a:ext cx="5715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同步</a:t>
            </a:r>
          </a:p>
        </p:txBody>
      </p:sp>
      <p:sp>
        <p:nvSpPr>
          <p:cNvPr id="272" name="CAS验证"/>
          <p:cNvSpPr/>
          <p:nvPr/>
        </p:nvSpPr>
        <p:spPr>
          <a:xfrm>
            <a:off x="3518122" y="9935802"/>
            <a:ext cx="1617812" cy="901701"/>
          </a:xfrm>
          <a:prstGeom prst="rect">
            <a:avLst/>
          </a:prstGeom>
          <a:solidFill>
            <a:srgbClr val="FFFFFF"/>
          </a:solidFill>
          <a:ln w="50800">
            <a:solidFill>
              <a:srgbClr val="48586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CAS验证</a:t>
            </a:r>
          </a:p>
        </p:txBody>
      </p:sp>
      <p:sp>
        <p:nvSpPr>
          <p:cNvPr id="273" name="线条"/>
          <p:cNvSpPr/>
          <p:nvPr/>
        </p:nvSpPr>
        <p:spPr>
          <a:xfrm>
            <a:off x="4317771" y="8822996"/>
            <a:ext cx="1" cy="1124337"/>
          </a:xfrm>
          <a:prstGeom prst="line">
            <a:avLst/>
          </a:prstGeom>
          <a:ln w="25400">
            <a:solidFill>
              <a:srgbClr val="475467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74" name="HTTP"/>
          <p:cNvSpPr txBox="1"/>
          <p:nvPr/>
        </p:nvSpPr>
        <p:spPr>
          <a:xfrm>
            <a:off x="4328705" y="9213540"/>
            <a:ext cx="600746" cy="34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HTTP</a:t>
            </a:r>
          </a:p>
        </p:txBody>
      </p:sp>
      <p:sp>
        <p:nvSpPr>
          <p:cNvPr id="275" name="APP的请求"/>
          <p:cNvSpPr/>
          <p:nvPr/>
        </p:nvSpPr>
        <p:spPr>
          <a:xfrm>
            <a:off x="1231454" y="6819899"/>
            <a:ext cx="1783015" cy="1997870"/>
          </a:xfrm>
          <a:prstGeom prst="rightArrow">
            <a:avLst>
              <a:gd name="adj1" fmla="val 39849"/>
              <a:gd name="adj2" fmla="val 65129"/>
            </a:avLst>
          </a:prstGeom>
          <a:solidFill>
            <a:srgbClr val="FFFFFF"/>
          </a:solidFill>
          <a:ln w="50800">
            <a:solidFill>
              <a:srgbClr val="518FD8"/>
            </a:solidFill>
            <a:custDash>
              <a:ds d="200000" sp="200000"/>
            </a:custDash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 sz="2000"/>
            </a:lvl1pPr>
          </a:lstStyle>
          <a:p>
            <a:r>
              <a:t>APP的请求</a:t>
            </a:r>
          </a:p>
        </p:txBody>
      </p:sp>
      <p:sp>
        <p:nvSpPr>
          <p:cNvPr id="276" name="外部系统请求…"/>
          <p:cNvSpPr/>
          <p:nvPr/>
        </p:nvSpPr>
        <p:spPr>
          <a:xfrm>
            <a:off x="14815980" y="6819900"/>
            <a:ext cx="2876199" cy="2389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89" y="16387"/>
                </a:moveTo>
                <a:lnTo>
                  <a:pt x="10189" y="21600"/>
                </a:lnTo>
                <a:lnTo>
                  <a:pt x="0" y="10800"/>
                </a:lnTo>
                <a:lnTo>
                  <a:pt x="10189" y="0"/>
                </a:lnTo>
                <a:lnTo>
                  <a:pt x="10189" y="5213"/>
                </a:lnTo>
                <a:lnTo>
                  <a:pt x="21600" y="5213"/>
                </a:lnTo>
                <a:lnTo>
                  <a:pt x="21600" y="16387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rgbClr val="518FD8"/>
            </a:solidFill>
            <a:custDash>
              <a:ds d="200000" sp="200000"/>
            </a:custDash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000"/>
            </a:pPr>
            <a:r>
              <a:t>外部系统请求</a:t>
            </a:r>
          </a:p>
          <a:p>
            <a:pPr algn="ctr">
              <a:defRPr sz="2000"/>
            </a:pPr>
            <a:r>
              <a:t>或非微服务请求</a:t>
            </a:r>
          </a:p>
        </p:txBody>
      </p:sp>
      <p:sp>
        <p:nvSpPr>
          <p:cNvPr id="277" name="详情参见SFPP：模板工程 - 微服务后台模板工程"/>
          <p:cNvSpPr txBox="1"/>
          <p:nvPr/>
        </p:nvSpPr>
        <p:spPr>
          <a:xfrm>
            <a:off x="1365250" y="11633988"/>
            <a:ext cx="53747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详情参见SFPP：模板工程 - 微服务后台模板工程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60634" y="747193"/>
            <a:ext cx="459241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80" name="Web应用架构"/>
          <p:cNvSpPr txBox="1"/>
          <p:nvPr/>
        </p:nvSpPr>
        <p:spPr>
          <a:xfrm>
            <a:off x="6819983" y="2082300"/>
            <a:ext cx="4652824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Web应用架构</a:t>
            </a:r>
          </a:p>
        </p:txBody>
      </p:sp>
      <p:sp>
        <p:nvSpPr>
          <p:cNvPr id="281" name="接入微服务框架"/>
          <p:cNvSpPr txBox="1"/>
          <p:nvPr/>
        </p:nvSpPr>
        <p:spPr>
          <a:xfrm>
            <a:off x="7519483" y="2926119"/>
            <a:ext cx="3263374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21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接入微服务框架</a:t>
            </a:r>
          </a:p>
        </p:txBody>
      </p:sp>
      <p:grpSp>
        <p:nvGrpSpPr>
          <p:cNvPr id="285" name="成组"/>
          <p:cNvGrpSpPr/>
          <p:nvPr/>
        </p:nvGrpSpPr>
        <p:grpSpPr>
          <a:xfrm>
            <a:off x="8846343" y="3417446"/>
            <a:ext cx="600075" cy="142913"/>
            <a:chOff x="0" y="0"/>
            <a:chExt cx="600074" cy="142912"/>
          </a:xfrm>
        </p:grpSpPr>
        <p:sp>
          <p:nvSpPr>
            <p:cNvPr id="282" name="圆形"/>
            <p:cNvSpPr/>
            <p:nvPr/>
          </p:nvSpPr>
          <p:spPr>
            <a:xfrm>
              <a:off x="-1" y="-1"/>
              <a:ext cx="142876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283" name="圆形"/>
            <p:cNvSpPr/>
            <p:nvPr/>
          </p:nvSpPr>
          <p:spPr>
            <a:xfrm>
              <a:off x="2286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284" name="圆形"/>
            <p:cNvSpPr/>
            <p:nvPr/>
          </p:nvSpPr>
          <p:spPr>
            <a:xfrm>
              <a:off x="4572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  <p:sp>
        <p:nvSpPr>
          <p:cNvPr id="286" name="Nginx"/>
          <p:cNvSpPr/>
          <p:nvPr/>
        </p:nvSpPr>
        <p:spPr>
          <a:xfrm>
            <a:off x="4796705" y="6197434"/>
            <a:ext cx="1270001" cy="1729434"/>
          </a:xfrm>
          <a:prstGeom prst="rect">
            <a:avLst/>
          </a:prstGeom>
          <a:solidFill>
            <a:srgbClr val="FFFFFF"/>
          </a:solidFill>
          <a:ln w="50800">
            <a:solidFill>
              <a:srgbClr val="3891DE"/>
            </a:solidFill>
            <a:custDash>
              <a:ds d="200000" sp="200000"/>
            </a:custDash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Nginx</a:t>
            </a:r>
          </a:p>
        </p:txBody>
      </p:sp>
      <p:sp>
        <p:nvSpPr>
          <p:cNvPr id="287" name="SpringMVC"/>
          <p:cNvSpPr/>
          <p:nvPr/>
        </p:nvSpPr>
        <p:spPr>
          <a:xfrm>
            <a:off x="7195733" y="6106972"/>
            <a:ext cx="1617812" cy="1910359"/>
          </a:xfrm>
          <a:prstGeom prst="rect">
            <a:avLst/>
          </a:prstGeom>
          <a:solidFill>
            <a:srgbClr val="FFFFFF"/>
          </a:solidFill>
          <a:ln w="50800">
            <a:solidFill>
              <a:srgbClr val="4593D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SpringMVC</a:t>
            </a:r>
          </a:p>
        </p:txBody>
      </p:sp>
      <p:sp>
        <p:nvSpPr>
          <p:cNvPr id="288" name="微服务"/>
          <p:cNvSpPr/>
          <p:nvPr/>
        </p:nvSpPr>
        <p:spPr>
          <a:xfrm>
            <a:off x="13037734" y="4800600"/>
            <a:ext cx="1617812" cy="1540669"/>
          </a:xfrm>
          <a:prstGeom prst="rect">
            <a:avLst/>
          </a:prstGeom>
          <a:solidFill>
            <a:srgbClr val="FFFFFF"/>
          </a:solidFill>
          <a:ln w="50800">
            <a:solidFill>
              <a:srgbClr val="E59D46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微服务</a:t>
            </a:r>
          </a:p>
        </p:txBody>
      </p:sp>
      <p:sp>
        <p:nvSpPr>
          <p:cNvPr id="289" name="形状"/>
          <p:cNvSpPr/>
          <p:nvPr/>
        </p:nvSpPr>
        <p:spPr>
          <a:xfrm>
            <a:off x="13546602" y="5005600"/>
            <a:ext cx="600075" cy="576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4" y="17539"/>
                </a:moveTo>
                <a:cubicBezTo>
                  <a:pt x="17287" y="17539"/>
                  <a:pt x="17287" y="17539"/>
                  <a:pt x="17287" y="17539"/>
                </a:cubicBezTo>
                <a:cubicBezTo>
                  <a:pt x="17287" y="12471"/>
                  <a:pt x="17287" y="12471"/>
                  <a:pt x="17287" y="12471"/>
                </a:cubicBezTo>
                <a:cubicBezTo>
                  <a:pt x="19551" y="12471"/>
                  <a:pt x="19551" y="12471"/>
                  <a:pt x="19551" y="12471"/>
                </a:cubicBezTo>
                <a:cubicBezTo>
                  <a:pt x="19551" y="2049"/>
                  <a:pt x="19551" y="2049"/>
                  <a:pt x="19551" y="2049"/>
                </a:cubicBezTo>
                <a:cubicBezTo>
                  <a:pt x="7368" y="2049"/>
                  <a:pt x="7368" y="2049"/>
                  <a:pt x="7368" y="2049"/>
                </a:cubicBezTo>
                <a:cubicBezTo>
                  <a:pt x="7368" y="3055"/>
                  <a:pt x="7368" y="3055"/>
                  <a:pt x="7368" y="3055"/>
                </a:cubicBezTo>
                <a:cubicBezTo>
                  <a:pt x="5355" y="3055"/>
                  <a:pt x="5355" y="3055"/>
                  <a:pt x="5355" y="3055"/>
                </a:cubicBezTo>
                <a:cubicBezTo>
                  <a:pt x="5355" y="1042"/>
                  <a:pt x="5355" y="1042"/>
                  <a:pt x="5355" y="1042"/>
                </a:cubicBezTo>
                <a:cubicBezTo>
                  <a:pt x="5355" y="539"/>
                  <a:pt x="5858" y="0"/>
                  <a:pt x="6361" y="0"/>
                </a:cubicBezTo>
                <a:cubicBezTo>
                  <a:pt x="20594" y="0"/>
                  <a:pt x="20594" y="0"/>
                  <a:pt x="20594" y="0"/>
                </a:cubicBezTo>
                <a:cubicBezTo>
                  <a:pt x="21348" y="0"/>
                  <a:pt x="21600" y="539"/>
                  <a:pt x="21600" y="1042"/>
                </a:cubicBezTo>
                <a:cubicBezTo>
                  <a:pt x="21600" y="16532"/>
                  <a:pt x="21600" y="16532"/>
                  <a:pt x="21600" y="16532"/>
                </a:cubicBezTo>
                <a:cubicBezTo>
                  <a:pt x="21600" y="17287"/>
                  <a:pt x="21348" y="17539"/>
                  <a:pt x="20594" y="17539"/>
                </a:cubicBezTo>
                <a:close/>
                <a:moveTo>
                  <a:pt x="16281" y="5103"/>
                </a:moveTo>
                <a:cubicBezTo>
                  <a:pt x="16281" y="20594"/>
                  <a:pt x="16281" y="20594"/>
                  <a:pt x="16281" y="20594"/>
                </a:cubicBezTo>
                <a:cubicBezTo>
                  <a:pt x="16281" y="21348"/>
                  <a:pt x="15778" y="21600"/>
                  <a:pt x="15239" y="21600"/>
                </a:cubicBezTo>
                <a:cubicBezTo>
                  <a:pt x="1042" y="21600"/>
                  <a:pt x="1042" y="21600"/>
                  <a:pt x="1042" y="21600"/>
                </a:cubicBezTo>
                <a:cubicBezTo>
                  <a:pt x="539" y="21600"/>
                  <a:pt x="0" y="21348"/>
                  <a:pt x="0" y="20594"/>
                </a:cubicBezTo>
                <a:cubicBezTo>
                  <a:pt x="0" y="5103"/>
                  <a:pt x="0" y="5103"/>
                  <a:pt x="0" y="5103"/>
                </a:cubicBezTo>
                <a:cubicBezTo>
                  <a:pt x="0" y="4600"/>
                  <a:pt x="539" y="4061"/>
                  <a:pt x="1042" y="4061"/>
                </a:cubicBezTo>
                <a:cubicBezTo>
                  <a:pt x="15239" y="4061"/>
                  <a:pt x="15239" y="4061"/>
                  <a:pt x="15239" y="4061"/>
                </a:cubicBezTo>
                <a:cubicBezTo>
                  <a:pt x="15778" y="4061"/>
                  <a:pt x="16281" y="4600"/>
                  <a:pt x="16281" y="5103"/>
                </a:cubicBezTo>
                <a:close/>
                <a:moveTo>
                  <a:pt x="14232" y="6110"/>
                </a:moveTo>
                <a:cubicBezTo>
                  <a:pt x="2049" y="6110"/>
                  <a:pt x="2049" y="6110"/>
                  <a:pt x="2049" y="6110"/>
                </a:cubicBezTo>
                <a:cubicBezTo>
                  <a:pt x="2049" y="16532"/>
                  <a:pt x="2049" y="16532"/>
                  <a:pt x="2049" y="16532"/>
                </a:cubicBezTo>
                <a:cubicBezTo>
                  <a:pt x="14232" y="16532"/>
                  <a:pt x="14232" y="16532"/>
                  <a:pt x="14232" y="16532"/>
                </a:cubicBezTo>
                <a:lnTo>
                  <a:pt x="14232" y="6110"/>
                </a:lnTo>
                <a:close/>
              </a:path>
            </a:pathLst>
          </a:custGeom>
          <a:solidFill>
            <a:srgbClr val="E59D4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290" name="微服务"/>
          <p:cNvSpPr/>
          <p:nvPr/>
        </p:nvSpPr>
        <p:spPr>
          <a:xfrm>
            <a:off x="12974233" y="7905869"/>
            <a:ext cx="1617812" cy="1540670"/>
          </a:xfrm>
          <a:prstGeom prst="rect">
            <a:avLst/>
          </a:prstGeom>
          <a:solidFill>
            <a:srgbClr val="FFFFFF"/>
          </a:solidFill>
          <a:ln w="50800">
            <a:solidFill>
              <a:srgbClr val="E59D46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微服务</a:t>
            </a:r>
          </a:p>
        </p:txBody>
      </p:sp>
      <p:sp>
        <p:nvSpPr>
          <p:cNvPr id="291" name="形状"/>
          <p:cNvSpPr/>
          <p:nvPr/>
        </p:nvSpPr>
        <p:spPr>
          <a:xfrm>
            <a:off x="13483102" y="8110869"/>
            <a:ext cx="600075" cy="576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94" y="17539"/>
                </a:moveTo>
                <a:cubicBezTo>
                  <a:pt x="17287" y="17539"/>
                  <a:pt x="17287" y="17539"/>
                  <a:pt x="17287" y="17539"/>
                </a:cubicBezTo>
                <a:cubicBezTo>
                  <a:pt x="17287" y="12471"/>
                  <a:pt x="17287" y="12471"/>
                  <a:pt x="17287" y="12471"/>
                </a:cubicBezTo>
                <a:cubicBezTo>
                  <a:pt x="19551" y="12471"/>
                  <a:pt x="19551" y="12471"/>
                  <a:pt x="19551" y="12471"/>
                </a:cubicBezTo>
                <a:cubicBezTo>
                  <a:pt x="19551" y="2049"/>
                  <a:pt x="19551" y="2049"/>
                  <a:pt x="19551" y="2049"/>
                </a:cubicBezTo>
                <a:cubicBezTo>
                  <a:pt x="7368" y="2049"/>
                  <a:pt x="7368" y="2049"/>
                  <a:pt x="7368" y="2049"/>
                </a:cubicBezTo>
                <a:cubicBezTo>
                  <a:pt x="7368" y="3055"/>
                  <a:pt x="7368" y="3055"/>
                  <a:pt x="7368" y="3055"/>
                </a:cubicBezTo>
                <a:cubicBezTo>
                  <a:pt x="5355" y="3055"/>
                  <a:pt x="5355" y="3055"/>
                  <a:pt x="5355" y="3055"/>
                </a:cubicBezTo>
                <a:cubicBezTo>
                  <a:pt x="5355" y="1042"/>
                  <a:pt x="5355" y="1042"/>
                  <a:pt x="5355" y="1042"/>
                </a:cubicBezTo>
                <a:cubicBezTo>
                  <a:pt x="5355" y="539"/>
                  <a:pt x="5858" y="0"/>
                  <a:pt x="6361" y="0"/>
                </a:cubicBezTo>
                <a:cubicBezTo>
                  <a:pt x="20594" y="0"/>
                  <a:pt x="20594" y="0"/>
                  <a:pt x="20594" y="0"/>
                </a:cubicBezTo>
                <a:cubicBezTo>
                  <a:pt x="21348" y="0"/>
                  <a:pt x="21600" y="539"/>
                  <a:pt x="21600" y="1042"/>
                </a:cubicBezTo>
                <a:cubicBezTo>
                  <a:pt x="21600" y="16532"/>
                  <a:pt x="21600" y="16532"/>
                  <a:pt x="21600" y="16532"/>
                </a:cubicBezTo>
                <a:cubicBezTo>
                  <a:pt x="21600" y="17287"/>
                  <a:pt x="21348" y="17539"/>
                  <a:pt x="20594" y="17539"/>
                </a:cubicBezTo>
                <a:close/>
                <a:moveTo>
                  <a:pt x="16281" y="5103"/>
                </a:moveTo>
                <a:cubicBezTo>
                  <a:pt x="16281" y="20594"/>
                  <a:pt x="16281" y="20594"/>
                  <a:pt x="16281" y="20594"/>
                </a:cubicBezTo>
                <a:cubicBezTo>
                  <a:pt x="16281" y="21348"/>
                  <a:pt x="15778" y="21600"/>
                  <a:pt x="15239" y="21600"/>
                </a:cubicBezTo>
                <a:cubicBezTo>
                  <a:pt x="1042" y="21600"/>
                  <a:pt x="1042" y="21600"/>
                  <a:pt x="1042" y="21600"/>
                </a:cubicBezTo>
                <a:cubicBezTo>
                  <a:pt x="539" y="21600"/>
                  <a:pt x="0" y="21348"/>
                  <a:pt x="0" y="20594"/>
                </a:cubicBezTo>
                <a:cubicBezTo>
                  <a:pt x="0" y="5103"/>
                  <a:pt x="0" y="5103"/>
                  <a:pt x="0" y="5103"/>
                </a:cubicBezTo>
                <a:cubicBezTo>
                  <a:pt x="0" y="4600"/>
                  <a:pt x="539" y="4061"/>
                  <a:pt x="1042" y="4061"/>
                </a:cubicBezTo>
                <a:cubicBezTo>
                  <a:pt x="15239" y="4061"/>
                  <a:pt x="15239" y="4061"/>
                  <a:pt x="15239" y="4061"/>
                </a:cubicBezTo>
                <a:cubicBezTo>
                  <a:pt x="15778" y="4061"/>
                  <a:pt x="16281" y="4600"/>
                  <a:pt x="16281" y="5103"/>
                </a:cubicBezTo>
                <a:close/>
                <a:moveTo>
                  <a:pt x="14232" y="6110"/>
                </a:moveTo>
                <a:cubicBezTo>
                  <a:pt x="2049" y="6110"/>
                  <a:pt x="2049" y="6110"/>
                  <a:pt x="2049" y="6110"/>
                </a:cubicBezTo>
                <a:cubicBezTo>
                  <a:pt x="2049" y="16532"/>
                  <a:pt x="2049" y="16532"/>
                  <a:pt x="2049" y="16532"/>
                </a:cubicBezTo>
                <a:cubicBezTo>
                  <a:pt x="14232" y="16532"/>
                  <a:pt x="14232" y="16532"/>
                  <a:pt x="14232" y="16532"/>
                </a:cubicBezTo>
                <a:lnTo>
                  <a:pt x="14232" y="6110"/>
                </a:lnTo>
                <a:close/>
              </a:path>
            </a:pathLst>
          </a:custGeom>
          <a:solidFill>
            <a:srgbClr val="E59D4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292" name="线条"/>
          <p:cNvSpPr/>
          <p:nvPr/>
        </p:nvSpPr>
        <p:spPr>
          <a:xfrm>
            <a:off x="6065341" y="7220967"/>
            <a:ext cx="1131757" cy="1"/>
          </a:xfrm>
          <a:prstGeom prst="line">
            <a:avLst/>
          </a:prstGeom>
          <a:ln w="25400">
            <a:solidFill>
              <a:srgbClr val="518FD8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93" name="HTTP"/>
          <p:cNvSpPr txBox="1"/>
          <p:nvPr/>
        </p:nvSpPr>
        <p:spPr>
          <a:xfrm>
            <a:off x="6317846" y="6842374"/>
            <a:ext cx="600746" cy="34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HTTP</a:t>
            </a:r>
          </a:p>
        </p:txBody>
      </p:sp>
      <p:pic>
        <p:nvPicPr>
          <p:cNvPr id="29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0654" y="6210755"/>
            <a:ext cx="871538" cy="871538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系统网关"/>
          <p:cNvSpPr/>
          <p:nvPr/>
        </p:nvSpPr>
        <p:spPr>
          <a:xfrm>
            <a:off x="10083164" y="6165958"/>
            <a:ext cx="1617812" cy="1910359"/>
          </a:xfrm>
          <a:prstGeom prst="rect">
            <a:avLst/>
          </a:prstGeom>
          <a:solidFill>
            <a:srgbClr val="FFFFFF"/>
          </a:solidFill>
          <a:ln w="50800">
            <a:solidFill>
              <a:srgbClr val="48586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  <a:p>
            <a:pPr algn="ctr">
              <a:defRPr sz="2400">
                <a:latin typeface="Lato Bold"/>
                <a:ea typeface="Lato Bold"/>
                <a:cs typeface="Lato Bold"/>
                <a:sym typeface="Lato Bold"/>
              </a:defRPr>
            </a:pPr>
            <a:r>
              <a:t>系统网关</a:t>
            </a:r>
          </a:p>
        </p:txBody>
      </p:sp>
      <p:sp>
        <p:nvSpPr>
          <p:cNvPr id="296" name="形状"/>
          <p:cNvSpPr/>
          <p:nvPr/>
        </p:nvSpPr>
        <p:spPr>
          <a:xfrm>
            <a:off x="10527664" y="6470732"/>
            <a:ext cx="757500" cy="572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488"/>
                </a:moveTo>
                <a:cubicBezTo>
                  <a:pt x="21600" y="21322"/>
                  <a:pt x="21065" y="21600"/>
                  <a:pt x="20530" y="21600"/>
                </a:cubicBezTo>
                <a:cubicBezTo>
                  <a:pt x="20262" y="21600"/>
                  <a:pt x="19994" y="21600"/>
                  <a:pt x="19727" y="21600"/>
                </a:cubicBezTo>
                <a:cubicBezTo>
                  <a:pt x="14566" y="17391"/>
                  <a:pt x="14566" y="17391"/>
                  <a:pt x="14566" y="17391"/>
                </a:cubicBezTo>
                <a:cubicBezTo>
                  <a:pt x="7302" y="21600"/>
                  <a:pt x="7302" y="21600"/>
                  <a:pt x="7302" y="21600"/>
                </a:cubicBezTo>
                <a:cubicBezTo>
                  <a:pt x="6996" y="21600"/>
                  <a:pt x="6996" y="21600"/>
                  <a:pt x="6728" y="21600"/>
                </a:cubicBezTo>
                <a:cubicBezTo>
                  <a:pt x="6461" y="21600"/>
                  <a:pt x="6193" y="21600"/>
                  <a:pt x="6193" y="21600"/>
                </a:cubicBezTo>
                <a:cubicBezTo>
                  <a:pt x="268" y="17113"/>
                  <a:pt x="268" y="17113"/>
                  <a:pt x="268" y="17113"/>
                </a:cubicBezTo>
                <a:cubicBezTo>
                  <a:pt x="0" y="16835"/>
                  <a:pt x="0" y="16557"/>
                  <a:pt x="0" y="15962"/>
                </a:cubicBezTo>
                <a:cubicBezTo>
                  <a:pt x="0" y="1112"/>
                  <a:pt x="0" y="1112"/>
                  <a:pt x="0" y="1112"/>
                </a:cubicBezTo>
                <a:cubicBezTo>
                  <a:pt x="0" y="556"/>
                  <a:pt x="268" y="0"/>
                  <a:pt x="1070" y="0"/>
                </a:cubicBezTo>
                <a:cubicBezTo>
                  <a:pt x="1338" y="0"/>
                  <a:pt x="1338" y="0"/>
                  <a:pt x="1606" y="278"/>
                </a:cubicBezTo>
                <a:cubicBezTo>
                  <a:pt x="6728" y="4209"/>
                  <a:pt x="6728" y="4209"/>
                  <a:pt x="6728" y="4209"/>
                </a:cubicBezTo>
                <a:cubicBezTo>
                  <a:pt x="14298" y="0"/>
                  <a:pt x="14298" y="0"/>
                  <a:pt x="14298" y="0"/>
                </a:cubicBezTo>
                <a:lnTo>
                  <a:pt x="14566" y="0"/>
                </a:lnTo>
                <a:cubicBezTo>
                  <a:pt x="14872" y="0"/>
                  <a:pt x="15139" y="0"/>
                  <a:pt x="15407" y="278"/>
                </a:cubicBezTo>
                <a:cubicBezTo>
                  <a:pt x="21065" y="4765"/>
                  <a:pt x="21065" y="4765"/>
                  <a:pt x="21065" y="4765"/>
                </a:cubicBezTo>
                <a:cubicBezTo>
                  <a:pt x="21332" y="5043"/>
                  <a:pt x="21600" y="5321"/>
                  <a:pt x="21600" y="5599"/>
                </a:cubicBezTo>
                <a:lnTo>
                  <a:pt x="21600" y="20488"/>
                </a:lnTo>
                <a:close/>
                <a:moveTo>
                  <a:pt x="5658" y="18225"/>
                </a:moveTo>
                <a:cubicBezTo>
                  <a:pt x="5658" y="6154"/>
                  <a:pt x="5658" y="6154"/>
                  <a:pt x="5658" y="6154"/>
                </a:cubicBezTo>
                <a:cubicBezTo>
                  <a:pt x="2141" y="3335"/>
                  <a:pt x="2141" y="3335"/>
                  <a:pt x="2141" y="3335"/>
                </a:cubicBezTo>
                <a:cubicBezTo>
                  <a:pt x="2141" y="15406"/>
                  <a:pt x="2141" y="15406"/>
                  <a:pt x="2141" y="15406"/>
                </a:cubicBezTo>
                <a:lnTo>
                  <a:pt x="5658" y="18225"/>
                </a:lnTo>
                <a:close/>
                <a:moveTo>
                  <a:pt x="13495" y="3057"/>
                </a:moveTo>
                <a:cubicBezTo>
                  <a:pt x="7837" y="6154"/>
                  <a:pt x="7837" y="6154"/>
                  <a:pt x="7837" y="6154"/>
                </a:cubicBezTo>
                <a:cubicBezTo>
                  <a:pt x="7837" y="18781"/>
                  <a:pt x="7837" y="18781"/>
                  <a:pt x="7837" y="18781"/>
                </a:cubicBezTo>
                <a:cubicBezTo>
                  <a:pt x="13495" y="15406"/>
                  <a:pt x="13495" y="15406"/>
                  <a:pt x="13495" y="15406"/>
                </a:cubicBezTo>
                <a:lnTo>
                  <a:pt x="13495" y="3057"/>
                </a:lnTo>
                <a:close/>
                <a:moveTo>
                  <a:pt x="19459" y="6154"/>
                </a:moveTo>
                <a:cubicBezTo>
                  <a:pt x="15674" y="3335"/>
                  <a:pt x="15674" y="3335"/>
                  <a:pt x="15674" y="3335"/>
                </a:cubicBezTo>
                <a:cubicBezTo>
                  <a:pt x="15674" y="15406"/>
                  <a:pt x="15674" y="15406"/>
                  <a:pt x="15674" y="15406"/>
                </a:cubicBezTo>
                <a:cubicBezTo>
                  <a:pt x="19459" y="18225"/>
                  <a:pt x="19459" y="18225"/>
                  <a:pt x="19459" y="18225"/>
                </a:cubicBezTo>
                <a:lnTo>
                  <a:pt x="19459" y="6154"/>
                </a:lnTo>
                <a:close/>
              </a:path>
            </a:pathLst>
          </a:custGeom>
          <a:solidFill>
            <a:srgbClr val="485868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297" name="线条"/>
          <p:cNvSpPr/>
          <p:nvPr/>
        </p:nvSpPr>
        <p:spPr>
          <a:xfrm>
            <a:off x="8795221" y="7214583"/>
            <a:ext cx="1310299" cy="1"/>
          </a:xfrm>
          <a:prstGeom prst="line">
            <a:avLst/>
          </a:prstGeom>
          <a:ln w="25400">
            <a:solidFill>
              <a:srgbClr val="4593D5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98" name="线条"/>
          <p:cNvSpPr/>
          <p:nvPr/>
        </p:nvSpPr>
        <p:spPr>
          <a:xfrm flipV="1">
            <a:off x="11736965" y="5600064"/>
            <a:ext cx="1312784" cy="1066077"/>
          </a:xfrm>
          <a:prstGeom prst="line">
            <a:avLst/>
          </a:prstGeom>
          <a:ln w="25400">
            <a:solidFill>
              <a:srgbClr val="475467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99" name="HTTP"/>
          <p:cNvSpPr txBox="1"/>
          <p:nvPr/>
        </p:nvSpPr>
        <p:spPr>
          <a:xfrm>
            <a:off x="12035594" y="5729510"/>
            <a:ext cx="600745" cy="34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HTTP</a:t>
            </a:r>
          </a:p>
        </p:txBody>
      </p:sp>
      <p:sp>
        <p:nvSpPr>
          <p:cNvPr id="300" name="线条"/>
          <p:cNvSpPr/>
          <p:nvPr/>
        </p:nvSpPr>
        <p:spPr>
          <a:xfrm>
            <a:off x="11689853" y="7466705"/>
            <a:ext cx="1301319" cy="1301319"/>
          </a:xfrm>
          <a:prstGeom prst="line">
            <a:avLst/>
          </a:prstGeom>
          <a:ln w="25400">
            <a:solidFill>
              <a:srgbClr val="475467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301" name="HTTP"/>
          <p:cNvSpPr txBox="1"/>
          <p:nvPr/>
        </p:nvSpPr>
        <p:spPr>
          <a:xfrm>
            <a:off x="12088925" y="7590021"/>
            <a:ext cx="600746" cy="34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HTTP</a:t>
            </a:r>
          </a:p>
        </p:txBody>
      </p:sp>
      <p:sp>
        <p:nvSpPr>
          <p:cNvPr id="302" name="详情参见SFPP：玩转微服务实战指南 - 微服务方案选择"/>
          <p:cNvSpPr txBox="1"/>
          <p:nvPr/>
        </p:nvSpPr>
        <p:spPr>
          <a:xfrm>
            <a:off x="1365250" y="11633988"/>
            <a:ext cx="61367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详情参见SFPP：玩转微服务实战指南 - 微服务方案选择</a:t>
            </a:r>
          </a:p>
        </p:txBody>
      </p:sp>
      <p:sp>
        <p:nvSpPr>
          <p:cNvPr id="303" name="HTTP"/>
          <p:cNvSpPr txBox="1"/>
          <p:nvPr/>
        </p:nvSpPr>
        <p:spPr>
          <a:xfrm>
            <a:off x="9161714" y="6842374"/>
            <a:ext cx="600746" cy="343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HTTP</a:t>
            </a:r>
          </a:p>
        </p:txBody>
      </p:sp>
      <p:sp>
        <p:nvSpPr>
          <p:cNvPr id="304" name="浏览器请求"/>
          <p:cNvSpPr/>
          <p:nvPr/>
        </p:nvSpPr>
        <p:spPr>
          <a:xfrm>
            <a:off x="2290972" y="6122202"/>
            <a:ext cx="1783016" cy="1997871"/>
          </a:xfrm>
          <a:prstGeom prst="rightArrow">
            <a:avLst>
              <a:gd name="adj1" fmla="val 39849"/>
              <a:gd name="adj2" fmla="val 65129"/>
            </a:avLst>
          </a:prstGeom>
          <a:solidFill>
            <a:srgbClr val="FFFFFF"/>
          </a:solidFill>
          <a:ln w="50800">
            <a:solidFill>
              <a:srgbClr val="518FD8"/>
            </a:solidFill>
            <a:custDash>
              <a:ds d="200000" sp="200000"/>
            </a:custDash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 sz="2000"/>
            </a:lvl1pPr>
          </a:lstStyle>
          <a:p>
            <a:r>
              <a:t>浏览器请求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形状"/>
          <p:cNvSpPr/>
          <p:nvPr/>
        </p:nvSpPr>
        <p:spPr>
          <a:xfrm>
            <a:off x="10202303" y="1028256"/>
            <a:ext cx="11677273" cy="11680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3976"/>
                </a:moveTo>
                <a:cubicBezTo>
                  <a:pt x="21600" y="14294"/>
                  <a:pt x="21282" y="14612"/>
                  <a:pt x="21282" y="14612"/>
                </a:cubicBezTo>
                <a:cubicBezTo>
                  <a:pt x="11118" y="21282"/>
                  <a:pt x="11118" y="21282"/>
                  <a:pt x="11118" y="21282"/>
                </a:cubicBezTo>
                <a:cubicBezTo>
                  <a:pt x="11118" y="21600"/>
                  <a:pt x="10800" y="21600"/>
                  <a:pt x="10800" y="21600"/>
                </a:cubicBezTo>
                <a:cubicBezTo>
                  <a:pt x="10482" y="21600"/>
                  <a:pt x="10482" y="21600"/>
                  <a:pt x="10165" y="21282"/>
                </a:cubicBezTo>
                <a:cubicBezTo>
                  <a:pt x="318" y="14612"/>
                  <a:pt x="318" y="14612"/>
                  <a:pt x="318" y="14612"/>
                </a:cubicBezTo>
                <a:cubicBezTo>
                  <a:pt x="0" y="14612"/>
                  <a:pt x="0" y="14294"/>
                  <a:pt x="0" y="13976"/>
                </a:cubicBezTo>
                <a:cubicBezTo>
                  <a:pt x="0" y="7306"/>
                  <a:pt x="0" y="7306"/>
                  <a:pt x="0" y="7306"/>
                </a:cubicBezTo>
                <a:cubicBezTo>
                  <a:pt x="0" y="6988"/>
                  <a:pt x="0" y="6671"/>
                  <a:pt x="318" y="6671"/>
                </a:cubicBezTo>
                <a:cubicBezTo>
                  <a:pt x="10165" y="0"/>
                  <a:pt x="10165" y="0"/>
                  <a:pt x="10165" y="0"/>
                </a:cubicBezTo>
                <a:cubicBezTo>
                  <a:pt x="10482" y="0"/>
                  <a:pt x="10482" y="0"/>
                  <a:pt x="10800" y="0"/>
                </a:cubicBezTo>
                <a:cubicBezTo>
                  <a:pt x="10800" y="0"/>
                  <a:pt x="11118" y="0"/>
                  <a:pt x="11118" y="0"/>
                </a:cubicBezTo>
                <a:cubicBezTo>
                  <a:pt x="21282" y="6671"/>
                  <a:pt x="21282" y="6671"/>
                  <a:pt x="21282" y="6671"/>
                </a:cubicBezTo>
                <a:cubicBezTo>
                  <a:pt x="21282" y="6671"/>
                  <a:pt x="21600" y="6988"/>
                  <a:pt x="21600" y="7306"/>
                </a:cubicBezTo>
                <a:lnTo>
                  <a:pt x="21600" y="13976"/>
                </a:lnTo>
                <a:close/>
                <a:moveTo>
                  <a:pt x="4129" y="10800"/>
                </a:moveTo>
                <a:cubicBezTo>
                  <a:pt x="1906" y="9212"/>
                  <a:pt x="1906" y="9212"/>
                  <a:pt x="1906" y="9212"/>
                </a:cubicBezTo>
                <a:cubicBezTo>
                  <a:pt x="1906" y="12388"/>
                  <a:pt x="1906" y="12388"/>
                  <a:pt x="1906" y="12388"/>
                </a:cubicBezTo>
                <a:lnTo>
                  <a:pt x="4129" y="10800"/>
                </a:lnTo>
                <a:close/>
                <a:moveTo>
                  <a:pt x="9847" y="6988"/>
                </a:moveTo>
                <a:cubicBezTo>
                  <a:pt x="9847" y="2541"/>
                  <a:pt x="9847" y="2541"/>
                  <a:pt x="9847" y="2541"/>
                </a:cubicBezTo>
                <a:cubicBezTo>
                  <a:pt x="2541" y="7306"/>
                  <a:pt x="2541" y="7306"/>
                  <a:pt x="2541" y="7306"/>
                </a:cubicBezTo>
                <a:cubicBezTo>
                  <a:pt x="5718" y="9529"/>
                  <a:pt x="5718" y="9529"/>
                  <a:pt x="5718" y="9529"/>
                </a:cubicBezTo>
                <a:lnTo>
                  <a:pt x="9847" y="6988"/>
                </a:lnTo>
                <a:close/>
                <a:moveTo>
                  <a:pt x="9847" y="18741"/>
                </a:moveTo>
                <a:cubicBezTo>
                  <a:pt x="9847" y="14612"/>
                  <a:pt x="9847" y="14612"/>
                  <a:pt x="9847" y="14612"/>
                </a:cubicBezTo>
                <a:cubicBezTo>
                  <a:pt x="5718" y="11753"/>
                  <a:pt x="5718" y="11753"/>
                  <a:pt x="5718" y="11753"/>
                </a:cubicBezTo>
                <a:cubicBezTo>
                  <a:pt x="2541" y="13976"/>
                  <a:pt x="2541" y="13976"/>
                  <a:pt x="2541" y="13976"/>
                </a:cubicBezTo>
                <a:lnTo>
                  <a:pt x="9847" y="18741"/>
                </a:lnTo>
                <a:close/>
                <a:moveTo>
                  <a:pt x="13976" y="10800"/>
                </a:moveTo>
                <a:cubicBezTo>
                  <a:pt x="10800" y="8576"/>
                  <a:pt x="10800" y="8576"/>
                  <a:pt x="10800" y="8576"/>
                </a:cubicBezTo>
                <a:cubicBezTo>
                  <a:pt x="7306" y="10800"/>
                  <a:pt x="7306" y="10800"/>
                  <a:pt x="7306" y="10800"/>
                </a:cubicBezTo>
                <a:cubicBezTo>
                  <a:pt x="10800" y="13024"/>
                  <a:pt x="10800" y="13024"/>
                  <a:pt x="10800" y="13024"/>
                </a:cubicBezTo>
                <a:lnTo>
                  <a:pt x="13976" y="10800"/>
                </a:lnTo>
                <a:close/>
                <a:moveTo>
                  <a:pt x="19059" y="7306"/>
                </a:moveTo>
                <a:cubicBezTo>
                  <a:pt x="11753" y="2541"/>
                  <a:pt x="11753" y="2541"/>
                  <a:pt x="11753" y="2541"/>
                </a:cubicBezTo>
                <a:cubicBezTo>
                  <a:pt x="11753" y="6988"/>
                  <a:pt x="11753" y="6988"/>
                  <a:pt x="11753" y="6988"/>
                </a:cubicBezTo>
                <a:cubicBezTo>
                  <a:pt x="15565" y="9529"/>
                  <a:pt x="15565" y="9529"/>
                  <a:pt x="15565" y="9529"/>
                </a:cubicBezTo>
                <a:lnTo>
                  <a:pt x="19059" y="7306"/>
                </a:lnTo>
                <a:close/>
                <a:moveTo>
                  <a:pt x="19059" y="13976"/>
                </a:moveTo>
                <a:cubicBezTo>
                  <a:pt x="15565" y="11753"/>
                  <a:pt x="15565" y="11753"/>
                  <a:pt x="15565" y="11753"/>
                </a:cubicBezTo>
                <a:cubicBezTo>
                  <a:pt x="11753" y="14612"/>
                  <a:pt x="11753" y="14612"/>
                  <a:pt x="11753" y="14612"/>
                </a:cubicBezTo>
                <a:cubicBezTo>
                  <a:pt x="11753" y="18741"/>
                  <a:pt x="11753" y="18741"/>
                  <a:pt x="11753" y="18741"/>
                </a:cubicBezTo>
                <a:lnTo>
                  <a:pt x="19059" y="13976"/>
                </a:lnTo>
                <a:close/>
                <a:moveTo>
                  <a:pt x="19694" y="12388"/>
                </a:moveTo>
                <a:cubicBezTo>
                  <a:pt x="19694" y="9212"/>
                  <a:pt x="19694" y="9212"/>
                  <a:pt x="19694" y="9212"/>
                </a:cubicBezTo>
                <a:cubicBezTo>
                  <a:pt x="17471" y="10800"/>
                  <a:pt x="17471" y="10800"/>
                  <a:pt x="17471" y="10800"/>
                </a:cubicBezTo>
                <a:lnTo>
                  <a:pt x="19694" y="12388"/>
                </a:lnTo>
                <a:close/>
              </a:path>
            </a:pathLst>
          </a:custGeom>
          <a:solidFill>
            <a:srgbClr val="FFFFFF">
              <a:alpha val="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r">
              <a:defRPr sz="2700">
                <a:latin typeface="Lato Light"/>
                <a:ea typeface="Lato Light"/>
                <a:cs typeface="Lato Light"/>
                <a:sym typeface="Lato Light"/>
              </a:defRPr>
            </a:pPr>
            <a:endParaRPr/>
          </a:p>
        </p:txBody>
      </p:sp>
      <p:sp>
        <p:nvSpPr>
          <p:cNvPr id="307" name="让我们轻松、愉悦地进行微服务开发"/>
          <p:cNvSpPr txBox="1"/>
          <p:nvPr/>
        </p:nvSpPr>
        <p:spPr>
          <a:xfrm>
            <a:off x="6913272" y="7735207"/>
            <a:ext cx="4443061" cy="531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81580" tIns="81580" rIns="81580" bIns="81580">
            <a:spAutoFit/>
          </a:bodyPr>
          <a:lstStyle>
            <a:lvl1pPr algn="ctr" defTabSz="1087636">
              <a:lnSpc>
                <a:spcPct val="120000"/>
              </a:lnSpc>
              <a:spcBef>
                <a:spcPts val="500"/>
              </a:spcBef>
              <a:defRPr sz="21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让我们轻松、愉悦地进行微服务开发</a:t>
            </a:r>
          </a:p>
        </p:txBody>
      </p:sp>
      <p:sp>
        <p:nvSpPr>
          <p:cNvPr id="308" name="登录过程"/>
          <p:cNvSpPr txBox="1"/>
          <p:nvPr/>
        </p:nvSpPr>
        <p:spPr>
          <a:xfrm>
            <a:off x="6057746" y="5972745"/>
            <a:ext cx="6177285" cy="2202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91" tIns="34291" rIns="34291" bIns="34291">
            <a:spAutoFit/>
          </a:bodyPr>
          <a:lstStyle>
            <a:lvl1pPr algn="ctr">
              <a:defRPr sz="1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登录过程</a:t>
            </a:r>
          </a:p>
        </p:txBody>
      </p:sp>
      <p:grpSp>
        <p:nvGrpSpPr>
          <p:cNvPr id="311" name="成组"/>
          <p:cNvGrpSpPr/>
          <p:nvPr/>
        </p:nvGrpSpPr>
        <p:grpSpPr>
          <a:xfrm>
            <a:off x="8086860" y="4465025"/>
            <a:ext cx="2145583" cy="1423407"/>
            <a:chOff x="0" y="0"/>
            <a:chExt cx="2145582" cy="1423406"/>
          </a:xfrm>
        </p:grpSpPr>
        <p:sp>
          <p:nvSpPr>
            <p:cNvPr id="309" name="形状"/>
            <p:cNvSpPr/>
            <p:nvPr/>
          </p:nvSpPr>
          <p:spPr>
            <a:xfrm>
              <a:off x="0" y="654192"/>
              <a:ext cx="407642" cy="704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0" y="0"/>
                  </a:moveTo>
                  <a:cubicBezTo>
                    <a:pt x="3370" y="0"/>
                    <a:pt x="3370" y="0"/>
                    <a:pt x="3370" y="0"/>
                  </a:cubicBezTo>
                  <a:cubicBezTo>
                    <a:pt x="1302" y="0"/>
                    <a:pt x="0" y="797"/>
                    <a:pt x="0" y="1948"/>
                  </a:cubicBezTo>
                  <a:cubicBezTo>
                    <a:pt x="0" y="19210"/>
                    <a:pt x="0" y="19210"/>
                    <a:pt x="0" y="19210"/>
                  </a:cubicBezTo>
                  <a:cubicBezTo>
                    <a:pt x="0" y="20361"/>
                    <a:pt x="1302" y="21600"/>
                    <a:pt x="3370" y="21600"/>
                  </a:cubicBezTo>
                  <a:cubicBezTo>
                    <a:pt x="18230" y="21600"/>
                    <a:pt x="18230" y="21600"/>
                    <a:pt x="18230" y="21600"/>
                  </a:cubicBezTo>
                  <a:cubicBezTo>
                    <a:pt x="20298" y="21600"/>
                    <a:pt x="21600" y="20361"/>
                    <a:pt x="21600" y="19210"/>
                  </a:cubicBezTo>
                  <a:cubicBezTo>
                    <a:pt x="21600" y="1948"/>
                    <a:pt x="21600" y="1948"/>
                    <a:pt x="21600" y="1948"/>
                  </a:cubicBezTo>
                  <a:cubicBezTo>
                    <a:pt x="21600" y="797"/>
                    <a:pt x="20298" y="0"/>
                    <a:pt x="18230" y="0"/>
                  </a:cubicBezTo>
                  <a:close/>
                  <a:moveTo>
                    <a:pt x="10800" y="20361"/>
                  </a:moveTo>
                  <a:cubicBezTo>
                    <a:pt x="9421" y="20361"/>
                    <a:pt x="8119" y="19962"/>
                    <a:pt x="8119" y="19608"/>
                  </a:cubicBezTo>
                  <a:cubicBezTo>
                    <a:pt x="8119" y="18811"/>
                    <a:pt x="9421" y="18413"/>
                    <a:pt x="10800" y="18413"/>
                  </a:cubicBezTo>
                  <a:cubicBezTo>
                    <a:pt x="12179" y="18413"/>
                    <a:pt x="13481" y="18811"/>
                    <a:pt x="13481" y="19608"/>
                  </a:cubicBezTo>
                  <a:cubicBezTo>
                    <a:pt x="13481" y="19962"/>
                    <a:pt x="12179" y="20361"/>
                    <a:pt x="10800" y="20361"/>
                  </a:cubicBezTo>
                  <a:close/>
                  <a:moveTo>
                    <a:pt x="18919" y="17262"/>
                  </a:moveTo>
                  <a:cubicBezTo>
                    <a:pt x="2681" y="17262"/>
                    <a:pt x="2681" y="17262"/>
                    <a:pt x="2681" y="17262"/>
                  </a:cubicBezTo>
                  <a:cubicBezTo>
                    <a:pt x="2681" y="2744"/>
                    <a:pt x="2681" y="2744"/>
                    <a:pt x="2681" y="2744"/>
                  </a:cubicBezTo>
                  <a:cubicBezTo>
                    <a:pt x="18919" y="2744"/>
                    <a:pt x="18919" y="2744"/>
                    <a:pt x="18919" y="2744"/>
                  </a:cubicBezTo>
                  <a:lnTo>
                    <a:pt x="18919" y="17262"/>
                  </a:lnTo>
                  <a:close/>
                </a:path>
              </a:pathLst>
            </a:custGeom>
            <a:solidFill>
              <a:srgbClr val="389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310" name="形状"/>
            <p:cNvSpPr/>
            <p:nvPr/>
          </p:nvSpPr>
          <p:spPr>
            <a:xfrm>
              <a:off x="513821" y="0"/>
              <a:ext cx="1631762" cy="142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48" y="0"/>
                  </a:moveTo>
                  <a:cubicBezTo>
                    <a:pt x="2308" y="0"/>
                    <a:pt x="2308" y="0"/>
                    <a:pt x="2308" y="0"/>
                  </a:cubicBezTo>
                  <a:cubicBezTo>
                    <a:pt x="1132" y="0"/>
                    <a:pt x="0" y="846"/>
                    <a:pt x="0" y="2190"/>
                  </a:cubicBezTo>
                  <a:cubicBezTo>
                    <a:pt x="0" y="15876"/>
                    <a:pt x="0" y="15876"/>
                    <a:pt x="0" y="15876"/>
                  </a:cubicBezTo>
                  <a:cubicBezTo>
                    <a:pt x="0" y="17171"/>
                    <a:pt x="740" y="18514"/>
                    <a:pt x="1916" y="18962"/>
                  </a:cubicBezTo>
                  <a:cubicBezTo>
                    <a:pt x="6968" y="19858"/>
                    <a:pt x="6968" y="19858"/>
                    <a:pt x="6968" y="19858"/>
                  </a:cubicBezTo>
                  <a:cubicBezTo>
                    <a:pt x="6968" y="19858"/>
                    <a:pt x="2700" y="21600"/>
                    <a:pt x="5356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8900" y="21600"/>
                    <a:pt x="14632" y="19858"/>
                    <a:pt x="14632" y="19858"/>
                  </a:cubicBezTo>
                  <a:cubicBezTo>
                    <a:pt x="19640" y="18962"/>
                    <a:pt x="19640" y="18962"/>
                    <a:pt x="19640" y="18962"/>
                  </a:cubicBezTo>
                  <a:cubicBezTo>
                    <a:pt x="20860" y="18514"/>
                    <a:pt x="21600" y="17171"/>
                    <a:pt x="21600" y="15876"/>
                  </a:cubicBezTo>
                  <a:cubicBezTo>
                    <a:pt x="21600" y="2190"/>
                    <a:pt x="21600" y="2190"/>
                    <a:pt x="21600" y="2190"/>
                  </a:cubicBezTo>
                  <a:cubicBezTo>
                    <a:pt x="21600" y="846"/>
                    <a:pt x="20468" y="0"/>
                    <a:pt x="19248" y="0"/>
                  </a:cubicBezTo>
                  <a:close/>
                  <a:moveTo>
                    <a:pt x="19248" y="15876"/>
                  </a:moveTo>
                  <a:cubicBezTo>
                    <a:pt x="2308" y="15876"/>
                    <a:pt x="2308" y="15876"/>
                    <a:pt x="2308" y="15876"/>
                  </a:cubicBezTo>
                  <a:cubicBezTo>
                    <a:pt x="2308" y="2190"/>
                    <a:pt x="2308" y="2190"/>
                    <a:pt x="2308" y="2190"/>
                  </a:cubicBezTo>
                  <a:cubicBezTo>
                    <a:pt x="19248" y="2190"/>
                    <a:pt x="19248" y="2190"/>
                    <a:pt x="19248" y="2190"/>
                  </a:cubicBezTo>
                  <a:lnTo>
                    <a:pt x="19248" y="15876"/>
                  </a:lnTo>
                  <a:close/>
                </a:path>
              </a:pathLst>
            </a:custGeom>
            <a:solidFill>
              <a:srgbClr val="389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60634" y="747193"/>
            <a:ext cx="459241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14" name="CAS登录"/>
          <p:cNvSpPr txBox="1"/>
          <p:nvPr/>
        </p:nvSpPr>
        <p:spPr>
          <a:xfrm>
            <a:off x="6819983" y="2082300"/>
            <a:ext cx="4652824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4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CAS登录</a:t>
            </a:r>
          </a:p>
        </p:txBody>
      </p:sp>
      <p:sp>
        <p:nvSpPr>
          <p:cNvPr id="315" name="接入微服务框架"/>
          <p:cNvSpPr txBox="1"/>
          <p:nvPr/>
        </p:nvSpPr>
        <p:spPr>
          <a:xfrm>
            <a:off x="7519483" y="2926119"/>
            <a:ext cx="3263374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21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接入微服务框架</a:t>
            </a:r>
          </a:p>
        </p:txBody>
      </p:sp>
      <p:grpSp>
        <p:nvGrpSpPr>
          <p:cNvPr id="319" name="成组"/>
          <p:cNvGrpSpPr/>
          <p:nvPr/>
        </p:nvGrpSpPr>
        <p:grpSpPr>
          <a:xfrm>
            <a:off x="8846343" y="3417446"/>
            <a:ext cx="600075" cy="142913"/>
            <a:chOff x="0" y="0"/>
            <a:chExt cx="600074" cy="142912"/>
          </a:xfrm>
        </p:grpSpPr>
        <p:sp>
          <p:nvSpPr>
            <p:cNvPr id="316" name="圆形"/>
            <p:cNvSpPr/>
            <p:nvPr/>
          </p:nvSpPr>
          <p:spPr>
            <a:xfrm>
              <a:off x="-1" y="-1"/>
              <a:ext cx="142876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317" name="圆形"/>
            <p:cNvSpPr/>
            <p:nvPr/>
          </p:nvSpPr>
          <p:spPr>
            <a:xfrm>
              <a:off x="2286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  <p:sp>
          <p:nvSpPr>
            <p:cNvPr id="318" name="圆形"/>
            <p:cNvSpPr/>
            <p:nvPr/>
          </p:nvSpPr>
          <p:spPr>
            <a:xfrm>
              <a:off x="457200" y="-1"/>
              <a:ext cx="142875" cy="142914"/>
            </a:xfrm>
            <a:prstGeom prst="ellipse">
              <a:avLst/>
            </a:prstGeom>
            <a:solidFill>
              <a:srgbClr val="D9D9D9"/>
            </a:solidFill>
            <a:ln w="25400" cap="flat">
              <a:solidFill>
                <a:srgbClr val="445469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700">
                  <a:latin typeface="Lato Light"/>
                  <a:ea typeface="Lato Light"/>
                  <a:cs typeface="Lato Light"/>
                  <a:sym typeface="Lato Light"/>
                </a:defRPr>
              </a:pPr>
              <a:endParaRPr/>
            </a:p>
          </p:txBody>
        </p:sp>
      </p:grpSp>
      <p:sp>
        <p:nvSpPr>
          <p:cNvPr id="320" name="详情参见SFPP：模板工程 - 微服务后台模板工程"/>
          <p:cNvSpPr txBox="1"/>
          <p:nvPr/>
        </p:nvSpPr>
        <p:spPr>
          <a:xfrm>
            <a:off x="1365250" y="11633988"/>
            <a:ext cx="53747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详情参见SFPP：模板工程 - 微服务后台模板工程</a:t>
            </a:r>
          </a:p>
        </p:txBody>
      </p:sp>
      <p:pic>
        <p:nvPicPr>
          <p:cNvPr id="321" name="acas-login时序图.jpg" descr="acas-login时序图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83432" y="3943003"/>
            <a:ext cx="9548293" cy="7284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445469"/>
      </a:dk1>
      <a:lt1>
        <a:srgbClr val="041B31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7FB34C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44546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FB34C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44546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7FB34C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44546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FB34C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445469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618</Words>
  <Application>Microsoft Office PowerPoint</Application>
  <PresentationFormat>自定义</PresentationFormat>
  <Paragraphs>381</Paragraphs>
  <Slides>25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Windows7</cp:lastModifiedBy>
  <cp:revision>1</cp:revision>
  <dcterms:modified xsi:type="dcterms:W3CDTF">2018-09-19T05:54:19Z</dcterms:modified>
</cp:coreProperties>
</file>